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omments/modernComment_7FFFE75B_EB4081FA.xml" ContentType="application/vnd.ms-powerpoint.comment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omments/modernComment_6FE_F6545204.xml" ContentType="application/vnd.ms-powerpoint.comments+xml"/>
  <Override PartName="/ppt/comments/modernComment_121_E89A28B4.xml" ContentType="application/vnd.ms-powerpoint.comments+xml"/>
  <Override PartName="/ppt/notesSlides/notesSlide4.xml" ContentType="application/vnd.openxmlformats-officedocument.presentationml.notesSlide+xml"/>
  <Override PartName="/ppt/comments/modernComment_10A_BECE09EE.xml" ContentType="application/vnd.ms-powerpoint.comments+xml"/>
  <Override PartName="/ppt/comments/modernComment_10C_EEE29B2A.xml" ContentType="application/vnd.ms-powerpoint.comments+xml"/>
  <Override PartName="/ppt/comments/modernComment_120_2FC4DC07.xml" ContentType="application/vnd.ms-powerpoint.comments+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6"/>
  </p:notesMasterIdLst>
  <p:sldIdLst>
    <p:sldId id="256" r:id="rId2"/>
    <p:sldId id="258" r:id="rId3"/>
    <p:sldId id="257" r:id="rId4"/>
    <p:sldId id="259" r:id="rId5"/>
    <p:sldId id="1775" r:id="rId6"/>
    <p:sldId id="1841" r:id="rId7"/>
    <p:sldId id="2147477339" r:id="rId8"/>
    <p:sldId id="385" r:id="rId9"/>
    <p:sldId id="1768" r:id="rId10"/>
    <p:sldId id="1840" r:id="rId11"/>
    <p:sldId id="2147477342" r:id="rId12"/>
    <p:sldId id="2147477353" r:id="rId13"/>
    <p:sldId id="1804" r:id="rId14"/>
    <p:sldId id="1790" r:id="rId15"/>
    <p:sldId id="2076138275" r:id="rId16"/>
    <p:sldId id="2076138276" r:id="rId17"/>
    <p:sldId id="2076138277" r:id="rId18"/>
    <p:sldId id="1799" r:id="rId19"/>
    <p:sldId id="1800" r:id="rId20"/>
    <p:sldId id="1801" r:id="rId21"/>
    <p:sldId id="1802" r:id="rId22"/>
    <p:sldId id="2147477340" r:id="rId23"/>
    <p:sldId id="2147477341" r:id="rId24"/>
    <p:sldId id="2147477345" r:id="rId25"/>
    <p:sldId id="2147477343" r:id="rId26"/>
    <p:sldId id="2147477344" r:id="rId27"/>
    <p:sldId id="2147477346" r:id="rId28"/>
    <p:sldId id="2147477347" r:id="rId29"/>
    <p:sldId id="2147477348" r:id="rId30"/>
    <p:sldId id="2147477349" r:id="rId31"/>
    <p:sldId id="2147477350" r:id="rId32"/>
    <p:sldId id="2147477351" r:id="rId33"/>
    <p:sldId id="2147477352" r:id="rId34"/>
    <p:sldId id="289" r:id="rId35"/>
    <p:sldId id="293" r:id="rId36"/>
    <p:sldId id="2147477337" r:id="rId37"/>
    <p:sldId id="2147477338" r:id="rId38"/>
    <p:sldId id="2147477354" r:id="rId39"/>
    <p:sldId id="264" r:id="rId40"/>
    <p:sldId id="294" r:id="rId41"/>
    <p:sldId id="267" r:id="rId42"/>
    <p:sldId id="265" r:id="rId43"/>
    <p:sldId id="266" r:id="rId44"/>
    <p:sldId id="268" r:id="rId45"/>
    <p:sldId id="298" r:id="rId46"/>
    <p:sldId id="295" r:id="rId47"/>
    <p:sldId id="296" r:id="rId48"/>
    <p:sldId id="299" r:id="rId49"/>
    <p:sldId id="2147477336" r:id="rId50"/>
    <p:sldId id="270" r:id="rId51"/>
    <p:sldId id="288" r:id="rId52"/>
    <p:sldId id="2147477356" r:id="rId53"/>
    <p:sldId id="297" r:id="rId54"/>
    <p:sldId id="2147477355" r:id="rId5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63FA70E-250E-46C3-A6E7-7ED69DEC4D55}">
          <p14:sldIdLst>
            <p14:sldId id="256"/>
            <p14:sldId id="258"/>
            <p14:sldId id="257"/>
            <p14:sldId id="259"/>
            <p14:sldId id="1775"/>
            <p14:sldId id="1841"/>
            <p14:sldId id="2147477339"/>
            <p14:sldId id="385"/>
            <p14:sldId id="1768"/>
            <p14:sldId id="1840"/>
            <p14:sldId id="2147477342"/>
            <p14:sldId id="2147477353"/>
            <p14:sldId id="1804"/>
            <p14:sldId id="1790"/>
            <p14:sldId id="2076138275"/>
            <p14:sldId id="2076138276"/>
            <p14:sldId id="2076138277"/>
            <p14:sldId id="1799"/>
            <p14:sldId id="1800"/>
            <p14:sldId id="1801"/>
            <p14:sldId id="1802"/>
            <p14:sldId id="2147477340"/>
            <p14:sldId id="2147477341"/>
            <p14:sldId id="2147477345"/>
            <p14:sldId id="2147477343"/>
            <p14:sldId id="2147477344"/>
            <p14:sldId id="2147477346"/>
            <p14:sldId id="2147477347"/>
            <p14:sldId id="2147477348"/>
            <p14:sldId id="2147477349"/>
            <p14:sldId id="2147477350"/>
            <p14:sldId id="2147477351"/>
          </p14:sldIdLst>
        </p14:section>
        <p14:section name="LLMS" id="{FCA7EC17-BF00-45A8-ABDC-E58EDBCF0380}">
          <p14:sldIdLst>
            <p14:sldId id="2147477352"/>
            <p14:sldId id="289"/>
            <p14:sldId id="293"/>
            <p14:sldId id="2147477337"/>
            <p14:sldId id="2147477338"/>
            <p14:sldId id="2147477354"/>
            <p14:sldId id="264"/>
            <p14:sldId id="294"/>
            <p14:sldId id="267"/>
            <p14:sldId id="265"/>
            <p14:sldId id="266"/>
            <p14:sldId id="268"/>
            <p14:sldId id="298"/>
            <p14:sldId id="295"/>
            <p14:sldId id="296"/>
            <p14:sldId id="299"/>
            <p14:sldId id="2147477336"/>
            <p14:sldId id="270"/>
            <p14:sldId id="288"/>
            <p14:sldId id="2147477356"/>
            <p14:sldId id="297"/>
            <p14:sldId id="2147477355"/>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14A70401-2EE9-87CF-BFDB-7932A47D94CF}" name="Emre Kiciman" initials="EK" userId="S::emrek@microsoft.com::d679bcc2-1720-4df0-a5f0-5d7b4ea09c78" providerId="AD"/>
  <p188:author id="{A4EC573B-2F3B-BA25-B0EB-258B77D89667}" name="Amit Sharma" initials="AS" userId="S::amshar@microsoft.com::de740b0c-c74f-41ec-a0f1-e8e84e0fbaa0" providerId="AD"/>
  <p188:author id="{E7559CAC-A20E-0EF7-7F01-DD1652D649F1}" name="Amit Sharma" initials="AS" userId="Amit Sharma" providerId="None"/>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7" autoAdjust="0"/>
    <p:restoredTop sz="94660"/>
  </p:normalViewPr>
  <p:slideViewPr>
    <p:cSldViewPr snapToGrid="0">
      <p:cViewPr>
        <p:scale>
          <a:sx n="75" d="100"/>
          <a:sy n="75" d="100"/>
        </p:scale>
        <p:origin x="328" y="3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61" Type="http://schemas.microsoft.com/office/2018/10/relationships/authors" Target="author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s>
</file>

<file path=ppt/comments/modernComment_10A_BECE09EE.xml><?xml version="1.0" encoding="utf-8"?>
<p188:cmLst xmlns:a="http://schemas.openxmlformats.org/drawingml/2006/main" xmlns:r="http://schemas.openxmlformats.org/officeDocument/2006/relationships" xmlns:p188="http://schemas.microsoft.com/office/powerpoint/2018/8/main">
  <p188:cm id="{6CC2E976-C28E-4027-81B4-C236F5D0C393}" authorId="{A4EC573B-2F3B-BA25-B0EB-258B77D89667}" created="2023-05-23T17:02:18.981">
    <ac:txMkLst xmlns:ac="http://schemas.microsoft.com/office/drawing/2013/main/command">
      <pc:docMk xmlns:pc="http://schemas.microsoft.com/office/powerpoint/2013/main/command"/>
      <pc:sldMk xmlns:pc="http://schemas.microsoft.com/office/powerpoint/2013/main/command" cId="3201173998" sldId="266"/>
      <ac:spMk id="2" creationId="{5E85327A-406C-476B-8AD3-F73E0CB1716F}"/>
      <ac:txMk cp="0">
        <ac:context len="38" hash="40700004"/>
      </ac:txMk>
    </ac:txMkLst>
    <p188:pos x="3685674" y="587776"/>
    <p188:txBody>
      <a:bodyPr/>
      <a:lstStyle/>
      <a:p>
        <a:r>
          <a:rPr lang="en-US"/>
          <a:t>Need to add the second llm output where it corrects itself</a:t>
        </a:r>
      </a:p>
    </p188:txBody>
  </p188:cm>
</p188:cmLst>
</file>

<file path=ppt/comments/modernComment_10C_EEE29B2A.xml><?xml version="1.0" encoding="utf-8"?>
<p188:cmLst xmlns:a="http://schemas.openxmlformats.org/drawingml/2006/main" xmlns:r="http://schemas.openxmlformats.org/officeDocument/2006/relationships" xmlns:p188="http://schemas.microsoft.com/office/powerpoint/2018/8/main">
  <p188:cm id="{63F3473D-A01B-4DDF-A24E-945745AEE372}" authorId="{A4EC573B-2F3B-BA25-B0EB-258B77D89667}" status="resolved" created="2023-05-23T16:22:36.261">
    <ac:txMkLst xmlns:ac="http://schemas.microsoft.com/office/drawing/2013/main/command">
      <pc:docMk xmlns:pc="http://schemas.microsoft.com/office/powerpoint/2013/main/command"/>
      <pc:sldMk xmlns:pc="http://schemas.microsoft.com/office/powerpoint/2013/main/command" cId="4007828266" sldId="268"/>
      <ac:spMk id="3" creationId="{0AA3E1C5-E317-E03E-32C7-990765AAC9C9}"/>
      <ac:txMk cp="33" len="21">
        <ac:context len="64" hash="2469433325"/>
      </ac:txMk>
    </ac:txMkLst>
    <p188:txBody>
      <a:bodyPr/>
      <a:lstStyle/>
      <a:p>
        <a:r>
          <a:rPr lang="en-US"/>
          <a:t>Full graph discovery merits 2-3 slides of its own, since that is the task most researchers in causal discovery work on.</a:t>
        </a:r>
      </a:p>
    </p188:txBody>
  </p188:cm>
</p188:cmLst>
</file>

<file path=ppt/comments/modernComment_120_2FC4DC07.xml><?xml version="1.0" encoding="utf-8"?>
<p188:cmLst xmlns:a="http://schemas.openxmlformats.org/drawingml/2006/main" xmlns:r="http://schemas.openxmlformats.org/officeDocument/2006/relationships" xmlns:p188="http://schemas.microsoft.com/office/powerpoint/2018/8/main">
  <p188:cm id="{28BC61BE-8A79-4668-B232-98ED37B01E84}" authorId="{A4EC573B-2F3B-BA25-B0EB-258B77D89667}" status="resolved" created="2023-05-23T17:32:31.995">
    <ac:txMkLst xmlns:ac="http://schemas.microsoft.com/office/drawing/2013/main/command">
      <pc:docMk xmlns:pc="http://schemas.microsoft.com/office/powerpoint/2013/main/command"/>
      <pc:sldMk xmlns:pc="http://schemas.microsoft.com/office/powerpoint/2013/main/command" cId="801430535" sldId="288"/>
      <ac:spMk id="2" creationId="{8CB703F9-0095-8A05-1517-19496EEE09CC}"/>
      <ac:txMk cp="19" len="24">
        <ac:context len="44" hash="847789010"/>
      </ac:txMk>
    </ac:txMkLst>
    <p188:pos x="10058400" y="577850"/>
    <p188:txBody>
      <a:bodyPr/>
      <a:lstStyle/>
      <a:p>
        <a:r>
          <a:rPr lang="en-US"/>
          <a:t>Would be good to join back to intro: talk about knowledge-based discovery, covariance-based causality, domain knowledge, etc. </a:t>
        </a:r>
      </a:p>
    </p188:txBody>
  </p188:cm>
</p188:cmLst>
</file>

<file path=ppt/comments/modernComment_121_E89A28B4.xml><?xml version="1.0" encoding="utf-8"?>
<p188:cmLst xmlns:a="http://schemas.openxmlformats.org/drawingml/2006/main" xmlns:r="http://schemas.openxmlformats.org/officeDocument/2006/relationships" xmlns:p188="http://schemas.microsoft.com/office/powerpoint/2018/8/main">
  <p188:cm id="{85067E32-C68C-4FD7-8CD7-D11B7EC99F8F}" authorId="{A4EC573B-2F3B-BA25-B0EB-258B77D89667}" status="resolved" created="2023-05-23T16:28:15.376">
    <ac:txMkLst xmlns:ac="http://schemas.microsoft.com/office/drawing/2013/main/command">
      <pc:docMk xmlns:pc="http://schemas.microsoft.com/office/powerpoint/2013/main/command"/>
      <pc:sldMk xmlns:pc="http://schemas.microsoft.com/office/powerpoint/2013/main/command" cId="3902417076" sldId="289"/>
      <ac:spMk id="2" creationId="{AD572B7F-D0B6-981E-630F-FCBDEADA3C76}"/>
      <ac:txMk cp="0" len="16">
        <ac:context len="56" hash="1160545822"/>
      </ac:txMk>
    </ac:txMkLst>
    <p188:pos x="4571198" y="289393"/>
    <p188:replyLst>
      <p188:reply id="{E85341E1-8BFB-4B2F-92EB-7886B1CD86EF}" authorId="{14A70401-2EE9-87CF-BFDB-7932A47D94CF}" created="2023-05-24T04:08:09.499">
        <p188:txBody>
          <a:bodyPr/>
          <a:lstStyle/>
          <a:p>
            <a:r>
              <a:rPr lang="en-US"/>
              <a:t>In our prior presentations we've always called it domain knowledge, though.  The causal graph is part of it, but sometimes there are non-graphical assumptions too.</a:t>
            </a:r>
          </a:p>
        </p188:txBody>
      </p188:reply>
      <p188:reply id="{EE392EA6-0294-43D5-9F6F-FB2DC13875FB}" authorId="{A4EC573B-2F3B-BA25-B0EB-258B77D89667}" created="2023-05-24T05:31:02.458">
        <p188:txBody>
          <a:bodyPr/>
          <a:lstStyle/>
          <a:p>
            <a:r>
              <a:rPr lang="en-US"/>
              <a:t>okay</a:t>
            </a:r>
          </a:p>
        </p188:txBody>
      </p188:reply>
    </p188:replyLst>
    <p188:txBody>
      <a:bodyPr/>
      <a:lstStyle/>
      <a:p>
        <a:r>
          <a:rPr lang="en-US"/>
          <a:t>Perhaps reframe as "Learning the causal graph is critical"?
Here we are claiming the importance of discovery for correct causal analysis. And then  we can reveal that llms do it through domain knowledge, but actually it is the graph that is critical.</a:t>
        </a:r>
      </a:p>
    </p188:txBody>
  </p188:cm>
</p188:cmLst>
</file>

<file path=ppt/comments/modernComment_6FE_F6545204.xml><?xml version="1.0" encoding="utf-8"?>
<p188:cmLst xmlns:a="http://schemas.openxmlformats.org/drawingml/2006/main" xmlns:r="http://schemas.openxmlformats.org/officeDocument/2006/relationships" xmlns:p188="http://schemas.microsoft.com/office/powerpoint/2018/8/main">
  <p188:cm id="{ECE1BE99-580C-40D3-AB1D-39D409A058B4}" authorId="{E7559CAC-A20E-0EF7-7F01-DD1652D649F1}" created="2020-10-22T05:05:36.245">
    <pc:sldMkLst xmlns:pc="http://schemas.microsoft.com/office/powerpoint/2013/main/command">
      <pc:docMk/>
      <pc:sldMk cId="4132721156" sldId="1790"/>
    </pc:sldMkLst>
    <p188:txBody>
      <a:bodyPr/>
      <a:lstStyle/>
      <a:p>
        <a:r>
          <a:rPr lang="en-US"/>
          <a:t>show the output as a animation</a:t>
        </a:r>
      </a:p>
    </p188:txBody>
  </p188:cm>
</p188:cmLst>
</file>

<file path=ppt/comments/modernComment_7FFFE75B_EB4081FA.xml><?xml version="1.0" encoding="utf-8"?>
<p188:cmLst xmlns:a="http://schemas.openxmlformats.org/drawingml/2006/main" xmlns:r="http://schemas.openxmlformats.org/officeDocument/2006/relationships" xmlns:p188="http://schemas.microsoft.com/office/powerpoint/2018/8/main">
  <p188:cm id="{BBD29D5B-CC4D-473F-8371-77767C30DFF4}" authorId="{14A70401-2EE9-87CF-BFDB-7932A47D94CF}" status="resolved" created="2020-10-20T04:34:44.084">
    <pc:sldMkLst xmlns:pc="http://schemas.microsoft.com/office/powerpoint/2013/main/command">
      <pc:docMk/>
      <pc:sldMk cId="53638913" sldId="1768"/>
    </pc:sldMkLst>
    <p188:txBody>
      <a:bodyPr/>
      <a:lstStyle/>
      <a:p>
        <a:r>
          <a:rPr lang="en-US"/>
          <a:t>Start to mention DoWhy around here... (e.g., forward reference the library)
</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D9AAD31-0BCE-4B48-90E4-AD726EF66A9E}" type="datetimeFigureOut">
              <a:rPr lang="en-US" smtClean="0"/>
              <a:t>8/3/2023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9A7E575-6B83-423B-AFBA-CE7A4A3CC1E9}" type="slidenum">
              <a:rPr lang="en-US" smtClean="0"/>
              <a:t>‹#›</a:t>
            </a:fld>
            <a:endParaRPr lang="en-US"/>
          </a:p>
        </p:txBody>
      </p:sp>
    </p:spTree>
    <p:extLst>
      <p:ext uri="{BB962C8B-B14F-4D97-AF65-F5344CB8AC3E}">
        <p14:creationId xmlns:p14="http://schemas.microsoft.com/office/powerpoint/2010/main" val="41306719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DoWhy does is that it implements the hard parts of all three steps, leading to an easy interface. The user still has to provide domain knowledge, that’s a harder problem we don’t solve </a:t>
            </a:r>
            <a:r>
              <a:rPr lang="en-US" dirty="0" err="1"/>
              <a:t>yet..but</a:t>
            </a:r>
            <a:r>
              <a:rPr lang="en-US" dirty="0"/>
              <a:t> we want to..</a:t>
            </a:r>
          </a:p>
        </p:txBody>
      </p:sp>
      <p:sp>
        <p:nvSpPr>
          <p:cNvPr id="4" name="Slide Number Placeholder 3"/>
          <p:cNvSpPr>
            <a:spLocks noGrp="1"/>
          </p:cNvSpPr>
          <p:nvPr>
            <p:ph type="sldNum" sz="quarter" idx="5"/>
          </p:nvPr>
        </p:nvSpPr>
        <p:spPr/>
        <p:txBody>
          <a:bodyPr/>
          <a:lstStyle/>
          <a:p>
            <a:fld id="{82869989-EB00-4EE7-BCB5-25BDC5BB29F8}" type="slidenum">
              <a:rPr lang="en-US" smtClean="0"/>
              <a:t>10</a:t>
            </a:fld>
            <a:endParaRPr lang="en-US"/>
          </a:p>
        </p:txBody>
      </p:sp>
    </p:spTree>
    <p:extLst>
      <p:ext uri="{BB962C8B-B14F-4D97-AF65-F5344CB8AC3E}">
        <p14:creationId xmlns:p14="http://schemas.microsoft.com/office/powerpoint/2010/main" val="25623434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950A6B0-00B4-420E-A210-AF4280E67830}" type="slidenum">
              <a:rPr lang="en-US" smtClean="0"/>
              <a:t>13</a:t>
            </a:fld>
            <a:endParaRPr lang="en-US"/>
          </a:p>
        </p:txBody>
      </p:sp>
    </p:spTree>
    <p:extLst>
      <p:ext uri="{BB962C8B-B14F-4D97-AF65-F5344CB8AC3E}">
        <p14:creationId xmlns:p14="http://schemas.microsoft.com/office/powerpoint/2010/main" val="35816042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514350" indent="-514350">
              <a:buFont typeface="+mj-lt"/>
              <a:buAutoNum type="arabicPeriod"/>
            </a:pPr>
            <a:r>
              <a:rPr lang="en-US" sz="1200" b="1" dirty="0"/>
              <a:t>Modeling: </a:t>
            </a:r>
            <a:r>
              <a:rPr lang="en-US" sz="1200" dirty="0"/>
              <a:t>Create a causal graph to encode assumptions.</a:t>
            </a:r>
          </a:p>
          <a:p>
            <a:pPr marL="514350" indent="-514350">
              <a:buFont typeface="+mj-lt"/>
              <a:buAutoNum type="arabicPeriod"/>
            </a:pPr>
            <a:endParaRPr lang="en-US" sz="1200" dirty="0"/>
          </a:p>
          <a:p>
            <a:pPr marL="514350" indent="-514350">
              <a:buFont typeface="+mj-lt"/>
              <a:buAutoNum type="arabicPeriod"/>
            </a:pPr>
            <a:r>
              <a:rPr lang="en-US" sz="1200" b="1" dirty="0"/>
              <a:t>Identification:</a:t>
            </a:r>
            <a:r>
              <a:rPr lang="en-US" sz="1200" dirty="0"/>
              <a:t> Formulate what to estimate.</a:t>
            </a:r>
          </a:p>
          <a:p>
            <a:pPr marL="514350" indent="-514350">
              <a:buFont typeface="+mj-lt"/>
              <a:buAutoNum type="arabicPeriod"/>
            </a:pPr>
            <a:endParaRPr lang="en-US" sz="1200" dirty="0"/>
          </a:p>
          <a:p>
            <a:pPr marL="514350" indent="-514350">
              <a:buFont typeface="+mj-lt"/>
              <a:buAutoNum type="arabicPeriod"/>
            </a:pPr>
            <a:r>
              <a:rPr lang="en-US" sz="1200" b="1" dirty="0"/>
              <a:t>Estimation:</a:t>
            </a:r>
            <a:r>
              <a:rPr lang="en-US" sz="1200" dirty="0"/>
              <a:t> Compute the estimate.</a:t>
            </a:r>
          </a:p>
          <a:p>
            <a:pPr marL="514350" indent="-514350">
              <a:buFont typeface="+mj-lt"/>
              <a:buAutoNum type="arabicPeriod"/>
            </a:pPr>
            <a:endParaRPr lang="en-US" sz="1200" dirty="0"/>
          </a:p>
          <a:p>
            <a:pPr marL="514350" indent="-514350">
              <a:buFont typeface="+mj-lt"/>
              <a:buAutoNum type="arabicPeriod"/>
            </a:pPr>
            <a:r>
              <a:rPr lang="en-US" sz="1200" b="1" dirty="0"/>
              <a:t>Refutation:</a:t>
            </a:r>
            <a:r>
              <a:rPr lang="en-US" sz="1200" dirty="0"/>
              <a:t> Validate the assumptions.</a:t>
            </a:r>
          </a:p>
          <a:p>
            <a:endParaRPr lang="en-US" dirty="0"/>
          </a:p>
        </p:txBody>
      </p:sp>
      <p:sp>
        <p:nvSpPr>
          <p:cNvPr id="4" name="Slide Number Placeholder 3"/>
          <p:cNvSpPr>
            <a:spLocks noGrp="1"/>
          </p:cNvSpPr>
          <p:nvPr>
            <p:ph type="sldNum" sz="quarter" idx="5"/>
          </p:nvPr>
        </p:nvSpPr>
        <p:spPr/>
        <p:txBody>
          <a:bodyPr/>
          <a:lstStyle/>
          <a:p>
            <a:fld id="{E950A6B0-00B4-420E-A210-AF4280E67830}" type="slidenum">
              <a:rPr lang="en-US" smtClean="0"/>
              <a:t>14</a:t>
            </a:fld>
            <a:endParaRPr lang="en-US"/>
          </a:p>
        </p:txBody>
      </p:sp>
    </p:spTree>
    <p:extLst>
      <p:ext uri="{BB962C8B-B14F-4D97-AF65-F5344CB8AC3E}">
        <p14:creationId xmlns:p14="http://schemas.microsoft.com/office/powerpoint/2010/main" val="24716269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Present results. </a:t>
            </a:r>
          </a:p>
          <a:p>
            <a:r>
              <a:rPr lang="en-US"/>
              <a:t>Then state they the methods are not directly comparable, but actually complementary using different sources: covariance and knowledge based</a:t>
            </a:r>
          </a:p>
        </p:txBody>
      </p:sp>
      <p:sp>
        <p:nvSpPr>
          <p:cNvPr id="4" name="Slide Number Placeholder 3"/>
          <p:cNvSpPr>
            <a:spLocks noGrp="1"/>
          </p:cNvSpPr>
          <p:nvPr>
            <p:ph type="sldNum" sz="quarter" idx="5"/>
          </p:nvPr>
        </p:nvSpPr>
        <p:spPr/>
        <p:txBody>
          <a:bodyPr/>
          <a:lstStyle/>
          <a:p>
            <a:fld id="{51F9873F-DF9D-4043-BAA5-337AE1432D0B}" type="slidenum">
              <a:rPr lang="en-US" smtClean="0"/>
              <a:t>42</a:t>
            </a:fld>
            <a:endParaRPr lang="en-US"/>
          </a:p>
        </p:txBody>
      </p:sp>
    </p:spTree>
    <p:extLst>
      <p:ext uri="{BB962C8B-B14F-4D97-AF65-F5344CB8AC3E}">
        <p14:creationId xmlns:p14="http://schemas.microsoft.com/office/powerpoint/2010/main" val="16115691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C6D31-B60E-FCFF-C04B-A854A43272D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5C28D65-A8DC-2BD0-9D8B-385BF2D8BA1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E77B46D-05D5-C05F-38A4-34195CD0946D}"/>
              </a:ext>
            </a:extLst>
          </p:cNvPr>
          <p:cNvSpPr>
            <a:spLocks noGrp="1"/>
          </p:cNvSpPr>
          <p:nvPr>
            <p:ph type="dt" sz="half" idx="10"/>
          </p:nvPr>
        </p:nvSpPr>
        <p:spPr/>
        <p:txBody>
          <a:bodyPr/>
          <a:lstStyle/>
          <a:p>
            <a:fld id="{73995EE9-6969-40A4-A617-FD1B0E4978BA}" type="datetimeFigureOut">
              <a:rPr lang="en-US" smtClean="0"/>
              <a:t>8/3/2023</a:t>
            </a:fld>
            <a:endParaRPr lang="en-US"/>
          </a:p>
        </p:txBody>
      </p:sp>
      <p:sp>
        <p:nvSpPr>
          <p:cNvPr id="5" name="Footer Placeholder 4">
            <a:extLst>
              <a:ext uri="{FF2B5EF4-FFF2-40B4-BE49-F238E27FC236}">
                <a16:creationId xmlns:a16="http://schemas.microsoft.com/office/drawing/2014/main" id="{BDA7D6F9-99D3-AB8F-C415-A120ED1487F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FFF974-A0CB-9836-3020-F8BD33EC0328}"/>
              </a:ext>
            </a:extLst>
          </p:cNvPr>
          <p:cNvSpPr>
            <a:spLocks noGrp="1"/>
          </p:cNvSpPr>
          <p:nvPr>
            <p:ph type="sldNum" sz="quarter" idx="12"/>
          </p:nvPr>
        </p:nvSpPr>
        <p:spPr/>
        <p:txBody>
          <a:bodyPr/>
          <a:lstStyle/>
          <a:p>
            <a:fld id="{E80A8020-C353-4957-BC25-91D02B243EF3}" type="slidenum">
              <a:rPr lang="en-US" smtClean="0"/>
              <a:t>‹#›</a:t>
            </a:fld>
            <a:endParaRPr lang="en-US"/>
          </a:p>
        </p:txBody>
      </p:sp>
    </p:spTree>
    <p:extLst>
      <p:ext uri="{BB962C8B-B14F-4D97-AF65-F5344CB8AC3E}">
        <p14:creationId xmlns:p14="http://schemas.microsoft.com/office/powerpoint/2010/main" val="10051580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A1D978-8E62-E36A-CE66-B2E0A0FB705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6209B60-2E2B-59DA-E05E-F7242AD1CF3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F964D18-51AE-8341-DFDA-E68F1E6730D4}"/>
              </a:ext>
            </a:extLst>
          </p:cNvPr>
          <p:cNvSpPr>
            <a:spLocks noGrp="1"/>
          </p:cNvSpPr>
          <p:nvPr>
            <p:ph type="dt" sz="half" idx="10"/>
          </p:nvPr>
        </p:nvSpPr>
        <p:spPr/>
        <p:txBody>
          <a:bodyPr/>
          <a:lstStyle/>
          <a:p>
            <a:fld id="{73995EE9-6969-40A4-A617-FD1B0E4978BA}" type="datetimeFigureOut">
              <a:rPr lang="en-US" smtClean="0"/>
              <a:t>8/3/2023</a:t>
            </a:fld>
            <a:endParaRPr lang="en-US"/>
          </a:p>
        </p:txBody>
      </p:sp>
      <p:sp>
        <p:nvSpPr>
          <p:cNvPr id="5" name="Footer Placeholder 4">
            <a:extLst>
              <a:ext uri="{FF2B5EF4-FFF2-40B4-BE49-F238E27FC236}">
                <a16:creationId xmlns:a16="http://schemas.microsoft.com/office/drawing/2014/main" id="{EE99BABE-7B6D-A685-7BD4-E363FF5357C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43C464-B838-A717-BC92-0123725EAB55}"/>
              </a:ext>
            </a:extLst>
          </p:cNvPr>
          <p:cNvSpPr>
            <a:spLocks noGrp="1"/>
          </p:cNvSpPr>
          <p:nvPr>
            <p:ph type="sldNum" sz="quarter" idx="12"/>
          </p:nvPr>
        </p:nvSpPr>
        <p:spPr/>
        <p:txBody>
          <a:bodyPr/>
          <a:lstStyle/>
          <a:p>
            <a:fld id="{E80A8020-C353-4957-BC25-91D02B243EF3}" type="slidenum">
              <a:rPr lang="en-US" smtClean="0"/>
              <a:t>‹#›</a:t>
            </a:fld>
            <a:endParaRPr lang="en-US"/>
          </a:p>
        </p:txBody>
      </p:sp>
    </p:spTree>
    <p:extLst>
      <p:ext uri="{BB962C8B-B14F-4D97-AF65-F5344CB8AC3E}">
        <p14:creationId xmlns:p14="http://schemas.microsoft.com/office/powerpoint/2010/main" val="29828220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CCF2559-3FE7-7BAD-0158-805A0689E9C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457E279-7B8B-EEF4-D95B-4AE06B6BBE6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40A16EA-9732-4971-1DC6-05FBBA3ECAE5}"/>
              </a:ext>
            </a:extLst>
          </p:cNvPr>
          <p:cNvSpPr>
            <a:spLocks noGrp="1"/>
          </p:cNvSpPr>
          <p:nvPr>
            <p:ph type="dt" sz="half" idx="10"/>
          </p:nvPr>
        </p:nvSpPr>
        <p:spPr/>
        <p:txBody>
          <a:bodyPr/>
          <a:lstStyle/>
          <a:p>
            <a:fld id="{73995EE9-6969-40A4-A617-FD1B0E4978BA}" type="datetimeFigureOut">
              <a:rPr lang="en-US" smtClean="0"/>
              <a:t>8/3/2023</a:t>
            </a:fld>
            <a:endParaRPr lang="en-US"/>
          </a:p>
        </p:txBody>
      </p:sp>
      <p:sp>
        <p:nvSpPr>
          <p:cNvPr id="5" name="Footer Placeholder 4">
            <a:extLst>
              <a:ext uri="{FF2B5EF4-FFF2-40B4-BE49-F238E27FC236}">
                <a16:creationId xmlns:a16="http://schemas.microsoft.com/office/drawing/2014/main" id="{F2C2973F-7CE5-9734-7215-ACDC51F24F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BC689FE-DAC6-C583-5417-6FAE7AC4BBEF}"/>
              </a:ext>
            </a:extLst>
          </p:cNvPr>
          <p:cNvSpPr>
            <a:spLocks noGrp="1"/>
          </p:cNvSpPr>
          <p:nvPr>
            <p:ph type="sldNum" sz="quarter" idx="12"/>
          </p:nvPr>
        </p:nvSpPr>
        <p:spPr/>
        <p:txBody>
          <a:bodyPr/>
          <a:lstStyle/>
          <a:p>
            <a:fld id="{E80A8020-C353-4957-BC25-91D02B243EF3}" type="slidenum">
              <a:rPr lang="en-US" smtClean="0"/>
              <a:t>‹#›</a:t>
            </a:fld>
            <a:endParaRPr lang="en-US"/>
          </a:p>
        </p:txBody>
      </p:sp>
    </p:spTree>
    <p:extLst>
      <p:ext uri="{BB962C8B-B14F-4D97-AF65-F5344CB8AC3E}">
        <p14:creationId xmlns:p14="http://schemas.microsoft.com/office/powerpoint/2010/main" val="30277389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CEB70B-37CD-F5BD-51D9-E2DC463CAA2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06E2409-33F8-1F49-F31F-3DCE79174A3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F3E893B-CC94-471D-6614-0F86AD59D38C}"/>
              </a:ext>
            </a:extLst>
          </p:cNvPr>
          <p:cNvSpPr>
            <a:spLocks noGrp="1"/>
          </p:cNvSpPr>
          <p:nvPr>
            <p:ph type="dt" sz="half" idx="10"/>
          </p:nvPr>
        </p:nvSpPr>
        <p:spPr/>
        <p:txBody>
          <a:bodyPr/>
          <a:lstStyle/>
          <a:p>
            <a:fld id="{73995EE9-6969-40A4-A617-FD1B0E4978BA}" type="datetimeFigureOut">
              <a:rPr lang="en-US" smtClean="0"/>
              <a:t>8/3/2023</a:t>
            </a:fld>
            <a:endParaRPr lang="en-US"/>
          </a:p>
        </p:txBody>
      </p:sp>
      <p:sp>
        <p:nvSpPr>
          <p:cNvPr id="5" name="Footer Placeholder 4">
            <a:extLst>
              <a:ext uri="{FF2B5EF4-FFF2-40B4-BE49-F238E27FC236}">
                <a16:creationId xmlns:a16="http://schemas.microsoft.com/office/drawing/2014/main" id="{BEB31BAB-BA97-F7CA-7381-1FB647F23D1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8D75EE5-13DE-107D-86E0-B2D22AAE6AF4}"/>
              </a:ext>
            </a:extLst>
          </p:cNvPr>
          <p:cNvSpPr>
            <a:spLocks noGrp="1"/>
          </p:cNvSpPr>
          <p:nvPr>
            <p:ph type="sldNum" sz="quarter" idx="12"/>
          </p:nvPr>
        </p:nvSpPr>
        <p:spPr/>
        <p:txBody>
          <a:bodyPr/>
          <a:lstStyle/>
          <a:p>
            <a:fld id="{E80A8020-C353-4957-BC25-91D02B243EF3}" type="slidenum">
              <a:rPr lang="en-US" smtClean="0"/>
              <a:t>‹#›</a:t>
            </a:fld>
            <a:endParaRPr lang="en-US"/>
          </a:p>
        </p:txBody>
      </p:sp>
    </p:spTree>
    <p:extLst>
      <p:ext uri="{BB962C8B-B14F-4D97-AF65-F5344CB8AC3E}">
        <p14:creationId xmlns:p14="http://schemas.microsoft.com/office/powerpoint/2010/main" val="12735495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F1BAEC-615A-5E10-B194-ED8DEB26633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B6FC8CD-9233-99E9-0139-CF7E16F81388}"/>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A7F791F-CE14-8FB4-9CB7-48905917304D}"/>
              </a:ext>
            </a:extLst>
          </p:cNvPr>
          <p:cNvSpPr>
            <a:spLocks noGrp="1"/>
          </p:cNvSpPr>
          <p:nvPr>
            <p:ph type="dt" sz="half" idx="10"/>
          </p:nvPr>
        </p:nvSpPr>
        <p:spPr/>
        <p:txBody>
          <a:bodyPr/>
          <a:lstStyle/>
          <a:p>
            <a:fld id="{73995EE9-6969-40A4-A617-FD1B0E4978BA}" type="datetimeFigureOut">
              <a:rPr lang="en-US" smtClean="0"/>
              <a:t>8/3/2023</a:t>
            </a:fld>
            <a:endParaRPr lang="en-US"/>
          </a:p>
        </p:txBody>
      </p:sp>
      <p:sp>
        <p:nvSpPr>
          <p:cNvPr id="5" name="Footer Placeholder 4">
            <a:extLst>
              <a:ext uri="{FF2B5EF4-FFF2-40B4-BE49-F238E27FC236}">
                <a16:creationId xmlns:a16="http://schemas.microsoft.com/office/drawing/2014/main" id="{824EBFA2-438C-BFD8-7954-F6C282DE21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2F43F11-B537-7E96-09C0-D1C041668C10}"/>
              </a:ext>
            </a:extLst>
          </p:cNvPr>
          <p:cNvSpPr>
            <a:spLocks noGrp="1"/>
          </p:cNvSpPr>
          <p:nvPr>
            <p:ph type="sldNum" sz="quarter" idx="12"/>
          </p:nvPr>
        </p:nvSpPr>
        <p:spPr/>
        <p:txBody>
          <a:bodyPr/>
          <a:lstStyle/>
          <a:p>
            <a:fld id="{E80A8020-C353-4957-BC25-91D02B243EF3}" type="slidenum">
              <a:rPr lang="en-US" smtClean="0"/>
              <a:t>‹#›</a:t>
            </a:fld>
            <a:endParaRPr lang="en-US"/>
          </a:p>
        </p:txBody>
      </p:sp>
    </p:spTree>
    <p:extLst>
      <p:ext uri="{BB962C8B-B14F-4D97-AF65-F5344CB8AC3E}">
        <p14:creationId xmlns:p14="http://schemas.microsoft.com/office/powerpoint/2010/main" val="40822193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CCBB2-8258-8B49-8686-C0C59F31B67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A79EAB2-93B5-242F-68EC-AC582A83BF1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B631E92-D106-C1D3-FB24-3D04068D0AC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EA8BC2F-E846-A080-53AD-14C4E19B955A}"/>
              </a:ext>
            </a:extLst>
          </p:cNvPr>
          <p:cNvSpPr>
            <a:spLocks noGrp="1"/>
          </p:cNvSpPr>
          <p:nvPr>
            <p:ph type="dt" sz="half" idx="10"/>
          </p:nvPr>
        </p:nvSpPr>
        <p:spPr/>
        <p:txBody>
          <a:bodyPr/>
          <a:lstStyle/>
          <a:p>
            <a:fld id="{73995EE9-6969-40A4-A617-FD1B0E4978BA}" type="datetimeFigureOut">
              <a:rPr lang="en-US" smtClean="0"/>
              <a:t>8/3/2023</a:t>
            </a:fld>
            <a:endParaRPr lang="en-US"/>
          </a:p>
        </p:txBody>
      </p:sp>
      <p:sp>
        <p:nvSpPr>
          <p:cNvPr id="6" name="Footer Placeholder 5">
            <a:extLst>
              <a:ext uri="{FF2B5EF4-FFF2-40B4-BE49-F238E27FC236}">
                <a16:creationId xmlns:a16="http://schemas.microsoft.com/office/drawing/2014/main" id="{5750BEE5-3EEF-5195-9D9B-9ACECA97A71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F81D95A-9ADC-2998-70BF-DCD9A6DFA118}"/>
              </a:ext>
            </a:extLst>
          </p:cNvPr>
          <p:cNvSpPr>
            <a:spLocks noGrp="1"/>
          </p:cNvSpPr>
          <p:nvPr>
            <p:ph type="sldNum" sz="quarter" idx="12"/>
          </p:nvPr>
        </p:nvSpPr>
        <p:spPr/>
        <p:txBody>
          <a:bodyPr/>
          <a:lstStyle/>
          <a:p>
            <a:fld id="{E80A8020-C353-4957-BC25-91D02B243EF3}" type="slidenum">
              <a:rPr lang="en-US" smtClean="0"/>
              <a:t>‹#›</a:t>
            </a:fld>
            <a:endParaRPr lang="en-US"/>
          </a:p>
        </p:txBody>
      </p:sp>
    </p:spTree>
    <p:extLst>
      <p:ext uri="{BB962C8B-B14F-4D97-AF65-F5344CB8AC3E}">
        <p14:creationId xmlns:p14="http://schemas.microsoft.com/office/powerpoint/2010/main" val="42861241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D9BB33-0653-0D32-81B5-34BD9BC8707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E971BAD-F5F8-914B-D6EA-F1D03357998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E6AAAE1-32C3-A1F2-B4F6-071314ACB90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719005F-7B8C-8638-FE15-8B3C8B96910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311E7C4-BDFA-051C-17EC-E7B01E36EF3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7366BCB-93CA-2542-740B-488EF772AAC2}"/>
              </a:ext>
            </a:extLst>
          </p:cNvPr>
          <p:cNvSpPr>
            <a:spLocks noGrp="1"/>
          </p:cNvSpPr>
          <p:nvPr>
            <p:ph type="dt" sz="half" idx="10"/>
          </p:nvPr>
        </p:nvSpPr>
        <p:spPr/>
        <p:txBody>
          <a:bodyPr/>
          <a:lstStyle/>
          <a:p>
            <a:fld id="{73995EE9-6969-40A4-A617-FD1B0E4978BA}" type="datetimeFigureOut">
              <a:rPr lang="en-US" smtClean="0"/>
              <a:t>8/3/2023</a:t>
            </a:fld>
            <a:endParaRPr lang="en-US"/>
          </a:p>
        </p:txBody>
      </p:sp>
      <p:sp>
        <p:nvSpPr>
          <p:cNvPr id="8" name="Footer Placeholder 7">
            <a:extLst>
              <a:ext uri="{FF2B5EF4-FFF2-40B4-BE49-F238E27FC236}">
                <a16:creationId xmlns:a16="http://schemas.microsoft.com/office/drawing/2014/main" id="{9874C084-2C09-D7FE-D156-BDC6B275084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C786041-8786-F18D-5B2C-4E3291815486}"/>
              </a:ext>
            </a:extLst>
          </p:cNvPr>
          <p:cNvSpPr>
            <a:spLocks noGrp="1"/>
          </p:cNvSpPr>
          <p:nvPr>
            <p:ph type="sldNum" sz="quarter" idx="12"/>
          </p:nvPr>
        </p:nvSpPr>
        <p:spPr/>
        <p:txBody>
          <a:bodyPr/>
          <a:lstStyle/>
          <a:p>
            <a:fld id="{E80A8020-C353-4957-BC25-91D02B243EF3}" type="slidenum">
              <a:rPr lang="en-US" smtClean="0"/>
              <a:t>‹#›</a:t>
            </a:fld>
            <a:endParaRPr lang="en-US"/>
          </a:p>
        </p:txBody>
      </p:sp>
    </p:spTree>
    <p:extLst>
      <p:ext uri="{BB962C8B-B14F-4D97-AF65-F5344CB8AC3E}">
        <p14:creationId xmlns:p14="http://schemas.microsoft.com/office/powerpoint/2010/main" val="24518919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888420-7B7B-5179-92C1-B4A2934B397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7FA4A10-FC7C-5FEC-EC74-6E3E2A34BE4E}"/>
              </a:ext>
            </a:extLst>
          </p:cNvPr>
          <p:cNvSpPr>
            <a:spLocks noGrp="1"/>
          </p:cNvSpPr>
          <p:nvPr>
            <p:ph type="dt" sz="half" idx="10"/>
          </p:nvPr>
        </p:nvSpPr>
        <p:spPr/>
        <p:txBody>
          <a:bodyPr/>
          <a:lstStyle/>
          <a:p>
            <a:fld id="{73995EE9-6969-40A4-A617-FD1B0E4978BA}" type="datetimeFigureOut">
              <a:rPr lang="en-US" smtClean="0"/>
              <a:t>8/3/2023</a:t>
            </a:fld>
            <a:endParaRPr lang="en-US"/>
          </a:p>
        </p:txBody>
      </p:sp>
      <p:sp>
        <p:nvSpPr>
          <p:cNvPr id="4" name="Footer Placeholder 3">
            <a:extLst>
              <a:ext uri="{FF2B5EF4-FFF2-40B4-BE49-F238E27FC236}">
                <a16:creationId xmlns:a16="http://schemas.microsoft.com/office/drawing/2014/main" id="{B1ECB09A-9D8F-2E57-51E4-B8ACB3E05CA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80D7E63-AAF0-F9EA-87ED-3EF7688E8418}"/>
              </a:ext>
            </a:extLst>
          </p:cNvPr>
          <p:cNvSpPr>
            <a:spLocks noGrp="1"/>
          </p:cNvSpPr>
          <p:nvPr>
            <p:ph type="sldNum" sz="quarter" idx="12"/>
          </p:nvPr>
        </p:nvSpPr>
        <p:spPr/>
        <p:txBody>
          <a:bodyPr/>
          <a:lstStyle/>
          <a:p>
            <a:fld id="{E80A8020-C353-4957-BC25-91D02B243EF3}" type="slidenum">
              <a:rPr lang="en-US" smtClean="0"/>
              <a:t>‹#›</a:t>
            </a:fld>
            <a:endParaRPr lang="en-US"/>
          </a:p>
        </p:txBody>
      </p:sp>
    </p:spTree>
    <p:extLst>
      <p:ext uri="{BB962C8B-B14F-4D97-AF65-F5344CB8AC3E}">
        <p14:creationId xmlns:p14="http://schemas.microsoft.com/office/powerpoint/2010/main" val="14828428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DA32602-252F-F808-8E8D-F277B7B2D93E}"/>
              </a:ext>
            </a:extLst>
          </p:cNvPr>
          <p:cNvSpPr>
            <a:spLocks noGrp="1"/>
          </p:cNvSpPr>
          <p:nvPr>
            <p:ph type="dt" sz="half" idx="10"/>
          </p:nvPr>
        </p:nvSpPr>
        <p:spPr/>
        <p:txBody>
          <a:bodyPr/>
          <a:lstStyle/>
          <a:p>
            <a:fld id="{73995EE9-6969-40A4-A617-FD1B0E4978BA}" type="datetimeFigureOut">
              <a:rPr lang="en-US" smtClean="0"/>
              <a:t>8/3/2023</a:t>
            </a:fld>
            <a:endParaRPr lang="en-US"/>
          </a:p>
        </p:txBody>
      </p:sp>
      <p:sp>
        <p:nvSpPr>
          <p:cNvPr id="3" name="Footer Placeholder 2">
            <a:extLst>
              <a:ext uri="{FF2B5EF4-FFF2-40B4-BE49-F238E27FC236}">
                <a16:creationId xmlns:a16="http://schemas.microsoft.com/office/drawing/2014/main" id="{5A3C7A15-DEFB-5D9D-48F1-B62F12ADE02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2C1D88F-88A0-9E3D-CF80-18115F9F7C97}"/>
              </a:ext>
            </a:extLst>
          </p:cNvPr>
          <p:cNvSpPr>
            <a:spLocks noGrp="1"/>
          </p:cNvSpPr>
          <p:nvPr>
            <p:ph type="sldNum" sz="quarter" idx="12"/>
          </p:nvPr>
        </p:nvSpPr>
        <p:spPr/>
        <p:txBody>
          <a:bodyPr/>
          <a:lstStyle/>
          <a:p>
            <a:fld id="{E80A8020-C353-4957-BC25-91D02B243EF3}" type="slidenum">
              <a:rPr lang="en-US" smtClean="0"/>
              <a:t>‹#›</a:t>
            </a:fld>
            <a:endParaRPr lang="en-US"/>
          </a:p>
        </p:txBody>
      </p:sp>
    </p:spTree>
    <p:extLst>
      <p:ext uri="{BB962C8B-B14F-4D97-AF65-F5344CB8AC3E}">
        <p14:creationId xmlns:p14="http://schemas.microsoft.com/office/powerpoint/2010/main" val="24121057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925391-5401-D89E-3A5C-9FDDE2A86AA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9B07718-59CA-D913-754F-7E1A2619FDA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06557F1-D5E9-1209-84E5-83D2DFB51B8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1EC9E18-7A65-DD89-4402-08489B893B4C}"/>
              </a:ext>
            </a:extLst>
          </p:cNvPr>
          <p:cNvSpPr>
            <a:spLocks noGrp="1"/>
          </p:cNvSpPr>
          <p:nvPr>
            <p:ph type="dt" sz="half" idx="10"/>
          </p:nvPr>
        </p:nvSpPr>
        <p:spPr/>
        <p:txBody>
          <a:bodyPr/>
          <a:lstStyle/>
          <a:p>
            <a:fld id="{73995EE9-6969-40A4-A617-FD1B0E4978BA}" type="datetimeFigureOut">
              <a:rPr lang="en-US" smtClean="0"/>
              <a:t>8/3/2023</a:t>
            </a:fld>
            <a:endParaRPr lang="en-US"/>
          </a:p>
        </p:txBody>
      </p:sp>
      <p:sp>
        <p:nvSpPr>
          <p:cNvPr id="6" name="Footer Placeholder 5">
            <a:extLst>
              <a:ext uri="{FF2B5EF4-FFF2-40B4-BE49-F238E27FC236}">
                <a16:creationId xmlns:a16="http://schemas.microsoft.com/office/drawing/2014/main" id="{64A7857F-6065-2023-27F1-0806D016B91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BA4A838-6945-EC83-79F7-7FDD02714B4E}"/>
              </a:ext>
            </a:extLst>
          </p:cNvPr>
          <p:cNvSpPr>
            <a:spLocks noGrp="1"/>
          </p:cNvSpPr>
          <p:nvPr>
            <p:ph type="sldNum" sz="quarter" idx="12"/>
          </p:nvPr>
        </p:nvSpPr>
        <p:spPr/>
        <p:txBody>
          <a:bodyPr/>
          <a:lstStyle/>
          <a:p>
            <a:fld id="{E80A8020-C353-4957-BC25-91D02B243EF3}" type="slidenum">
              <a:rPr lang="en-US" smtClean="0"/>
              <a:t>‹#›</a:t>
            </a:fld>
            <a:endParaRPr lang="en-US"/>
          </a:p>
        </p:txBody>
      </p:sp>
    </p:spTree>
    <p:extLst>
      <p:ext uri="{BB962C8B-B14F-4D97-AF65-F5344CB8AC3E}">
        <p14:creationId xmlns:p14="http://schemas.microsoft.com/office/powerpoint/2010/main" val="25053688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4A3C12-AB52-1033-6FD2-9E273BCBBE4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961B5D9-121F-4CB3-9494-0DE5A4ABBF5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FCE302A-4763-D0A3-B07B-BD22F4EE9F6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AFF03F2-332F-B144-6C0A-666C82FF980E}"/>
              </a:ext>
            </a:extLst>
          </p:cNvPr>
          <p:cNvSpPr>
            <a:spLocks noGrp="1"/>
          </p:cNvSpPr>
          <p:nvPr>
            <p:ph type="dt" sz="half" idx="10"/>
          </p:nvPr>
        </p:nvSpPr>
        <p:spPr/>
        <p:txBody>
          <a:bodyPr/>
          <a:lstStyle/>
          <a:p>
            <a:fld id="{73995EE9-6969-40A4-A617-FD1B0E4978BA}" type="datetimeFigureOut">
              <a:rPr lang="en-US" smtClean="0"/>
              <a:t>8/3/2023</a:t>
            </a:fld>
            <a:endParaRPr lang="en-US"/>
          </a:p>
        </p:txBody>
      </p:sp>
      <p:sp>
        <p:nvSpPr>
          <p:cNvPr id="6" name="Footer Placeholder 5">
            <a:extLst>
              <a:ext uri="{FF2B5EF4-FFF2-40B4-BE49-F238E27FC236}">
                <a16:creationId xmlns:a16="http://schemas.microsoft.com/office/drawing/2014/main" id="{7E714D7E-0A5A-F34F-A30D-34165F50C71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79AE8D5-344C-70AF-5104-89CEDFB129EB}"/>
              </a:ext>
            </a:extLst>
          </p:cNvPr>
          <p:cNvSpPr>
            <a:spLocks noGrp="1"/>
          </p:cNvSpPr>
          <p:nvPr>
            <p:ph type="sldNum" sz="quarter" idx="12"/>
          </p:nvPr>
        </p:nvSpPr>
        <p:spPr/>
        <p:txBody>
          <a:bodyPr/>
          <a:lstStyle/>
          <a:p>
            <a:fld id="{E80A8020-C353-4957-BC25-91D02B243EF3}" type="slidenum">
              <a:rPr lang="en-US" smtClean="0"/>
              <a:t>‹#›</a:t>
            </a:fld>
            <a:endParaRPr lang="en-US"/>
          </a:p>
        </p:txBody>
      </p:sp>
    </p:spTree>
    <p:extLst>
      <p:ext uri="{BB962C8B-B14F-4D97-AF65-F5344CB8AC3E}">
        <p14:creationId xmlns:p14="http://schemas.microsoft.com/office/powerpoint/2010/main" val="39829150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F05EEBF-9E62-36D0-97E8-93B3C7D9710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2282A9F-00F1-781E-8FE1-FC1356335CD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414518D-3B96-DBAC-108D-2592FD6F0C2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73995EE9-6969-40A4-A617-FD1B0E4978BA}" type="datetimeFigureOut">
              <a:rPr lang="en-US" smtClean="0"/>
              <a:t>8/3/2023</a:t>
            </a:fld>
            <a:endParaRPr lang="en-US"/>
          </a:p>
        </p:txBody>
      </p:sp>
      <p:sp>
        <p:nvSpPr>
          <p:cNvPr id="5" name="Footer Placeholder 4">
            <a:extLst>
              <a:ext uri="{FF2B5EF4-FFF2-40B4-BE49-F238E27FC236}">
                <a16:creationId xmlns:a16="http://schemas.microsoft.com/office/drawing/2014/main" id="{502558D9-9311-C42B-28DF-F4C0696F52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9A26E3B9-B640-CB1E-4967-4714E105239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E80A8020-C353-4957-BC25-91D02B243EF3}" type="slidenum">
              <a:rPr lang="en-US" smtClean="0"/>
              <a:t>‹#›</a:t>
            </a:fld>
            <a:endParaRPr lang="en-US"/>
          </a:p>
        </p:txBody>
      </p:sp>
    </p:spTree>
    <p:extLst>
      <p:ext uri="{BB962C8B-B14F-4D97-AF65-F5344CB8AC3E}">
        <p14:creationId xmlns:p14="http://schemas.microsoft.com/office/powerpoint/2010/main" val="353832764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www.amitsharma.in/"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hyperlink" Target="https://github.com/microsoft/dowhy/blob/master/docs/source/example_notebooks/dowhy_example_effect_of_memberrewards_program.ipynb" TargetMode="External"/></Relationships>
</file>

<file path=ppt/slides/_rels/slide14.xml.rels><?xml version="1.0" encoding="UTF-8" standalone="yes"?>
<Relationships xmlns="http://schemas.openxmlformats.org/package/2006/relationships"><Relationship Id="rId3" Type="http://schemas.microsoft.com/office/2018/10/relationships/comments" Target="../comments/modernComment_6FE_F6545204.xml"/><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25.png"/><Relationship Id="rId2" Type="http://schemas.microsoft.com/office/2018/10/relationships/comments" Target="../comments/modernComment_121_E89A28B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1.png"/><Relationship Id="rId2" Type="http://schemas.microsoft.com/office/2018/10/relationships/comments" Target="../comments/modernComment_10A_BECE09EE.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44.xml.rels><?xml version="1.0" encoding="UTF-8" standalone="yes"?>
<Relationships xmlns="http://schemas.openxmlformats.org/package/2006/relationships"><Relationship Id="rId3" Type="http://schemas.openxmlformats.org/officeDocument/2006/relationships/image" Target="../media/image34.png"/><Relationship Id="rId2" Type="http://schemas.microsoft.com/office/2018/10/relationships/comments" Target="../comments/modernComment_10C_EEE29B2A.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4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2.svg"/><Relationship Id="rId7" Type="http://schemas.openxmlformats.org/officeDocument/2006/relationships/image" Target="../media/image47.svg"/><Relationship Id="rId2"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4.svg"/><Relationship Id="rId4" Type="http://schemas.openxmlformats.org/officeDocument/2006/relationships/image" Target="../media/image4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33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microsoft.com/office/2018/10/relationships/comments" Target="../comments/modernComment_120_2FC4DC07.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hyperlink" Target="https://causalinference.gitlab.io/book/" TargetMode="Externa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microsoft.com/office/2018/10/relationships/comments" Target="../comments/modernComment_7FFFE75B_EB4081FA.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www.oreilly.com/live-training/courses/causal-inference-in-data-science/0636920327097/?afsrc=1" TargetMode="External"/><Relationship Id="rId2" Type="http://schemas.openxmlformats.org/officeDocument/2006/relationships/hyperlink" Target="https://github.com/search?o=desc&amp;q=causal&amp;s=stars&amp;type=Repositories" TargetMode="External"/><Relationship Id="rId1" Type="http://schemas.openxmlformats.org/officeDocument/2006/relationships/slideLayout" Target="../slideLayouts/slideLayout2.xml"/><Relationship Id="rId5" Type="http://schemas.openxmlformats.org/officeDocument/2006/relationships/hyperlink" Target="https://github.com/robertness/causalML/blob/master/syllabus.md" TargetMode="External"/><Relationship Id="rId4" Type="http://schemas.openxmlformats.org/officeDocument/2006/relationships/hyperlink" Target="https://pydata.org/la2018/schedule/presentation/10/"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BA7618-F036-2B45-FCB0-111A0E72CE5F}"/>
              </a:ext>
            </a:extLst>
          </p:cNvPr>
          <p:cNvSpPr>
            <a:spLocks noGrp="1"/>
          </p:cNvSpPr>
          <p:nvPr>
            <p:ph type="ctrTitle"/>
          </p:nvPr>
        </p:nvSpPr>
        <p:spPr/>
        <p:txBody>
          <a:bodyPr/>
          <a:lstStyle/>
          <a:p>
            <a:r>
              <a:rPr lang="en-US" dirty="0"/>
              <a:t>Causal machine learning</a:t>
            </a:r>
            <a:br>
              <a:rPr lang="en-US" dirty="0"/>
            </a:br>
            <a:r>
              <a:rPr lang="en-US" dirty="0"/>
              <a:t>in practice</a:t>
            </a:r>
          </a:p>
        </p:txBody>
      </p:sp>
      <p:sp>
        <p:nvSpPr>
          <p:cNvPr id="3" name="Subtitle 2">
            <a:extLst>
              <a:ext uri="{FF2B5EF4-FFF2-40B4-BE49-F238E27FC236}">
                <a16:creationId xmlns:a16="http://schemas.microsoft.com/office/drawing/2014/main" id="{3F7D7D5A-CB96-7387-E492-838E5A44307A}"/>
              </a:ext>
            </a:extLst>
          </p:cNvPr>
          <p:cNvSpPr>
            <a:spLocks noGrp="1"/>
          </p:cNvSpPr>
          <p:nvPr>
            <p:ph type="subTitle" idx="1"/>
          </p:nvPr>
        </p:nvSpPr>
        <p:spPr>
          <a:xfrm>
            <a:off x="1524000" y="3602038"/>
            <a:ext cx="9144000" cy="2793792"/>
          </a:xfrm>
        </p:spPr>
        <p:txBody>
          <a:bodyPr>
            <a:normAutofit/>
          </a:bodyPr>
          <a:lstStyle/>
          <a:p>
            <a:r>
              <a:rPr lang="en-US" b="1" dirty="0"/>
              <a:t>Amit Sharma</a:t>
            </a:r>
          </a:p>
          <a:p>
            <a:r>
              <a:rPr lang="en-US" dirty="0"/>
              <a:t>Principal Researcher</a:t>
            </a:r>
          </a:p>
          <a:p>
            <a:r>
              <a:rPr lang="en-US" dirty="0"/>
              <a:t>Microsoft Research</a:t>
            </a:r>
          </a:p>
          <a:p>
            <a:endParaRPr lang="en-US" dirty="0"/>
          </a:p>
          <a:p>
            <a:r>
              <a:rPr lang="en-US" b="1" dirty="0">
                <a:hlinkClick r:id="rId2"/>
              </a:rPr>
              <a:t>www.amitsharma.in</a:t>
            </a:r>
            <a:br>
              <a:rPr lang="en-US" dirty="0"/>
            </a:br>
            <a:r>
              <a:rPr lang="en-US" dirty="0"/>
              <a:t>Twitter: </a:t>
            </a:r>
            <a:r>
              <a:rPr lang="en-US" b="1" dirty="0">
                <a:solidFill>
                  <a:schemeClr val="accent1"/>
                </a:solidFill>
              </a:rPr>
              <a:t>@amt_shrma</a:t>
            </a:r>
          </a:p>
          <a:p>
            <a:endParaRPr lang="en-US" dirty="0"/>
          </a:p>
          <a:p>
            <a:endParaRPr lang="en-US" dirty="0"/>
          </a:p>
        </p:txBody>
      </p:sp>
    </p:spTree>
    <p:extLst>
      <p:ext uri="{BB962C8B-B14F-4D97-AF65-F5344CB8AC3E}">
        <p14:creationId xmlns:p14="http://schemas.microsoft.com/office/powerpoint/2010/main" val="39394076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Rounded Corners 25">
            <a:extLst>
              <a:ext uri="{FF2B5EF4-FFF2-40B4-BE49-F238E27FC236}">
                <a16:creationId xmlns:a16="http://schemas.microsoft.com/office/drawing/2014/main" id="{1DD6D7F0-A9C7-478C-BB9A-C09D0D9E2FD4}"/>
              </a:ext>
            </a:extLst>
          </p:cNvPr>
          <p:cNvSpPr/>
          <p:nvPr/>
        </p:nvSpPr>
        <p:spPr>
          <a:xfrm>
            <a:off x="2896732" y="118142"/>
            <a:ext cx="9089030" cy="5140994"/>
          </a:xfrm>
          <a:prstGeom prst="round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3" name="Freeform: Shape 2">
            <a:extLst>
              <a:ext uri="{FF2B5EF4-FFF2-40B4-BE49-F238E27FC236}">
                <a16:creationId xmlns:a16="http://schemas.microsoft.com/office/drawing/2014/main" id="{0DBB5297-F35A-4B69-A95E-E3A5639CD268}"/>
              </a:ext>
            </a:extLst>
          </p:cNvPr>
          <p:cNvSpPr/>
          <p:nvPr/>
        </p:nvSpPr>
        <p:spPr>
          <a:xfrm>
            <a:off x="2962749" y="2314907"/>
            <a:ext cx="1630418" cy="771401"/>
          </a:xfrm>
          <a:custGeom>
            <a:avLst/>
            <a:gdLst>
              <a:gd name="connsiteX0" fmla="*/ 0 w 1528531"/>
              <a:gd name="connsiteY0" fmla="*/ 77140 h 771401"/>
              <a:gd name="connsiteX1" fmla="*/ 77140 w 1528531"/>
              <a:gd name="connsiteY1" fmla="*/ 0 h 771401"/>
              <a:gd name="connsiteX2" fmla="*/ 1451391 w 1528531"/>
              <a:gd name="connsiteY2" fmla="*/ 0 h 771401"/>
              <a:gd name="connsiteX3" fmla="*/ 1528531 w 1528531"/>
              <a:gd name="connsiteY3" fmla="*/ 77140 h 771401"/>
              <a:gd name="connsiteX4" fmla="*/ 1528531 w 1528531"/>
              <a:gd name="connsiteY4" fmla="*/ 694261 h 771401"/>
              <a:gd name="connsiteX5" fmla="*/ 1451391 w 1528531"/>
              <a:gd name="connsiteY5" fmla="*/ 771401 h 771401"/>
              <a:gd name="connsiteX6" fmla="*/ 77140 w 1528531"/>
              <a:gd name="connsiteY6" fmla="*/ 771401 h 771401"/>
              <a:gd name="connsiteX7" fmla="*/ 0 w 1528531"/>
              <a:gd name="connsiteY7" fmla="*/ 694261 h 771401"/>
              <a:gd name="connsiteX8" fmla="*/ 0 w 1528531"/>
              <a:gd name="connsiteY8" fmla="*/ 77140 h 771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8531" h="771401">
                <a:moveTo>
                  <a:pt x="0" y="77140"/>
                </a:moveTo>
                <a:cubicBezTo>
                  <a:pt x="0" y="34537"/>
                  <a:pt x="34537" y="0"/>
                  <a:pt x="77140" y="0"/>
                </a:cubicBezTo>
                <a:lnTo>
                  <a:pt x="1451391" y="0"/>
                </a:lnTo>
                <a:cubicBezTo>
                  <a:pt x="1493994" y="0"/>
                  <a:pt x="1528531" y="34537"/>
                  <a:pt x="1528531" y="77140"/>
                </a:cubicBezTo>
                <a:lnTo>
                  <a:pt x="1528531" y="694261"/>
                </a:lnTo>
                <a:cubicBezTo>
                  <a:pt x="1528531" y="736864"/>
                  <a:pt x="1493994" y="771401"/>
                  <a:pt x="1451391" y="771401"/>
                </a:cubicBezTo>
                <a:lnTo>
                  <a:pt x="77140" y="771401"/>
                </a:lnTo>
                <a:cubicBezTo>
                  <a:pt x="34537" y="771401"/>
                  <a:pt x="0" y="736864"/>
                  <a:pt x="0" y="694261"/>
                </a:cubicBezTo>
                <a:lnTo>
                  <a:pt x="0" y="7714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8016" tIns="128016" rIns="128016" bIns="325714" numCol="1" spcCol="1270" anchor="t" anchorCtr="0">
            <a:noAutofit/>
          </a:bodyPr>
          <a:lstStyle/>
          <a:p>
            <a:pPr marL="0" lvl="0" indent="0" algn="l" defTabSz="800100">
              <a:lnSpc>
                <a:spcPct val="90000"/>
              </a:lnSpc>
              <a:spcBef>
                <a:spcPct val="0"/>
              </a:spcBef>
              <a:spcAft>
                <a:spcPct val="35000"/>
              </a:spcAft>
              <a:buNone/>
            </a:pPr>
            <a:r>
              <a:rPr lang="en-US" sz="1800" b="1" kern="1200" dirty="0"/>
              <a:t>Model</a:t>
            </a:r>
            <a:r>
              <a:rPr lang="en-US" sz="1800" kern="1200" dirty="0"/>
              <a:t> causal mechanism</a:t>
            </a:r>
          </a:p>
        </p:txBody>
      </p:sp>
      <p:sp>
        <p:nvSpPr>
          <p:cNvPr id="6" name="Freeform: Shape 5">
            <a:extLst>
              <a:ext uri="{FF2B5EF4-FFF2-40B4-BE49-F238E27FC236}">
                <a16:creationId xmlns:a16="http://schemas.microsoft.com/office/drawing/2014/main" id="{6813763A-4DDD-4920-A858-E7674E64DB91}"/>
              </a:ext>
            </a:extLst>
          </p:cNvPr>
          <p:cNvSpPr/>
          <p:nvPr/>
        </p:nvSpPr>
        <p:spPr>
          <a:xfrm>
            <a:off x="3353772" y="3188376"/>
            <a:ext cx="1285668" cy="1591995"/>
          </a:xfrm>
          <a:custGeom>
            <a:avLst/>
            <a:gdLst>
              <a:gd name="connsiteX0" fmla="*/ 0 w 1285668"/>
              <a:gd name="connsiteY0" fmla="*/ 128567 h 1591995"/>
              <a:gd name="connsiteX1" fmla="*/ 128567 w 1285668"/>
              <a:gd name="connsiteY1" fmla="*/ 0 h 1591995"/>
              <a:gd name="connsiteX2" fmla="*/ 1157101 w 1285668"/>
              <a:gd name="connsiteY2" fmla="*/ 0 h 1591995"/>
              <a:gd name="connsiteX3" fmla="*/ 1285668 w 1285668"/>
              <a:gd name="connsiteY3" fmla="*/ 128567 h 1591995"/>
              <a:gd name="connsiteX4" fmla="*/ 1285668 w 1285668"/>
              <a:gd name="connsiteY4" fmla="*/ 1463428 h 1591995"/>
              <a:gd name="connsiteX5" fmla="*/ 1157101 w 1285668"/>
              <a:gd name="connsiteY5" fmla="*/ 1591995 h 1591995"/>
              <a:gd name="connsiteX6" fmla="*/ 128567 w 1285668"/>
              <a:gd name="connsiteY6" fmla="*/ 1591995 h 1591995"/>
              <a:gd name="connsiteX7" fmla="*/ 0 w 1285668"/>
              <a:gd name="connsiteY7" fmla="*/ 1463428 h 1591995"/>
              <a:gd name="connsiteX8" fmla="*/ 0 w 1285668"/>
              <a:gd name="connsiteY8" fmla="*/ 128567 h 1591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5668" h="1591995">
                <a:moveTo>
                  <a:pt x="0" y="128567"/>
                </a:moveTo>
                <a:cubicBezTo>
                  <a:pt x="0" y="57561"/>
                  <a:pt x="57561" y="0"/>
                  <a:pt x="128567" y="0"/>
                </a:cubicBezTo>
                <a:lnTo>
                  <a:pt x="1157101" y="0"/>
                </a:lnTo>
                <a:cubicBezTo>
                  <a:pt x="1228107" y="0"/>
                  <a:pt x="1285668" y="57561"/>
                  <a:pt x="1285668" y="128567"/>
                </a:cubicBezTo>
                <a:lnTo>
                  <a:pt x="1285668" y="1463428"/>
                </a:lnTo>
                <a:cubicBezTo>
                  <a:pt x="1285668" y="1534434"/>
                  <a:pt x="1228107" y="1591995"/>
                  <a:pt x="1157101" y="1591995"/>
                </a:cubicBezTo>
                <a:lnTo>
                  <a:pt x="128567" y="1591995"/>
                </a:lnTo>
                <a:cubicBezTo>
                  <a:pt x="57561" y="1591995"/>
                  <a:pt x="0" y="1534434"/>
                  <a:pt x="0" y="1463428"/>
                </a:cubicBezTo>
                <a:lnTo>
                  <a:pt x="0" y="128567"/>
                </a:ln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44336" tIns="144336" rIns="144336" bIns="144336" numCol="1" spcCol="1270" anchor="t" anchorCtr="0">
            <a:noAutofit/>
          </a:bodyPr>
          <a:lstStyle/>
          <a:p>
            <a:pPr marL="114300" lvl="1" indent="-114300" algn="l" defTabSz="666750">
              <a:lnSpc>
                <a:spcPct val="90000"/>
              </a:lnSpc>
              <a:spcBef>
                <a:spcPct val="0"/>
              </a:spcBef>
              <a:spcAft>
                <a:spcPct val="15000"/>
              </a:spcAft>
              <a:buChar char="•"/>
            </a:pPr>
            <a:r>
              <a:rPr lang="en-US" sz="1500" kern="1200" dirty="0"/>
              <a:t>Construct a causal graph based on domain knowledge</a:t>
            </a:r>
          </a:p>
        </p:txBody>
      </p:sp>
      <p:sp>
        <p:nvSpPr>
          <p:cNvPr id="7" name="Freeform: Shape 6">
            <a:extLst>
              <a:ext uri="{FF2B5EF4-FFF2-40B4-BE49-F238E27FC236}">
                <a16:creationId xmlns:a16="http://schemas.microsoft.com/office/drawing/2014/main" id="{F587B9FF-FFBC-4262-887F-A0E6D74AA7BF}"/>
              </a:ext>
            </a:extLst>
          </p:cNvPr>
          <p:cNvSpPr/>
          <p:nvPr/>
        </p:nvSpPr>
        <p:spPr>
          <a:xfrm rot="56477">
            <a:off x="4680746" y="2454125"/>
            <a:ext cx="240760" cy="320094"/>
          </a:xfrm>
          <a:custGeom>
            <a:avLst/>
            <a:gdLst>
              <a:gd name="connsiteX0" fmla="*/ 0 w 240760"/>
              <a:gd name="connsiteY0" fmla="*/ 64019 h 320094"/>
              <a:gd name="connsiteX1" fmla="*/ 120380 w 240760"/>
              <a:gd name="connsiteY1" fmla="*/ 64019 h 320094"/>
              <a:gd name="connsiteX2" fmla="*/ 120380 w 240760"/>
              <a:gd name="connsiteY2" fmla="*/ 0 h 320094"/>
              <a:gd name="connsiteX3" fmla="*/ 240760 w 240760"/>
              <a:gd name="connsiteY3" fmla="*/ 160047 h 320094"/>
              <a:gd name="connsiteX4" fmla="*/ 120380 w 240760"/>
              <a:gd name="connsiteY4" fmla="*/ 320094 h 320094"/>
              <a:gd name="connsiteX5" fmla="*/ 120380 w 240760"/>
              <a:gd name="connsiteY5" fmla="*/ 256075 h 320094"/>
              <a:gd name="connsiteX6" fmla="*/ 0 w 240760"/>
              <a:gd name="connsiteY6" fmla="*/ 256075 h 320094"/>
              <a:gd name="connsiteX7" fmla="*/ 0 w 240760"/>
              <a:gd name="connsiteY7" fmla="*/ 64019 h 320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0760" h="320094">
                <a:moveTo>
                  <a:pt x="0" y="64019"/>
                </a:moveTo>
                <a:lnTo>
                  <a:pt x="120380" y="64019"/>
                </a:lnTo>
                <a:lnTo>
                  <a:pt x="120380" y="0"/>
                </a:lnTo>
                <a:lnTo>
                  <a:pt x="240760" y="160047"/>
                </a:lnTo>
                <a:lnTo>
                  <a:pt x="120380" y="320094"/>
                </a:lnTo>
                <a:lnTo>
                  <a:pt x="120380" y="256075"/>
                </a:lnTo>
                <a:lnTo>
                  <a:pt x="0" y="256075"/>
                </a:lnTo>
                <a:lnTo>
                  <a:pt x="0" y="64019"/>
                </a:lnTo>
                <a:close/>
              </a:path>
            </a:pathLst>
          </a:cu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0" tIns="64019" rIns="72227" bIns="64018" numCol="1" spcCol="1270" anchor="ctr" anchorCtr="0">
            <a:noAutofit/>
          </a:bodyPr>
          <a:lstStyle/>
          <a:p>
            <a:pPr marL="0" lvl="0" indent="0" algn="ctr" defTabSz="533400">
              <a:lnSpc>
                <a:spcPct val="90000"/>
              </a:lnSpc>
              <a:spcBef>
                <a:spcPct val="0"/>
              </a:spcBef>
              <a:spcAft>
                <a:spcPct val="35000"/>
              </a:spcAft>
              <a:buNone/>
            </a:pPr>
            <a:endParaRPr lang="en-US" sz="1200" kern="1200"/>
          </a:p>
        </p:txBody>
      </p:sp>
      <p:sp>
        <p:nvSpPr>
          <p:cNvPr id="8" name="Freeform: Shape 7">
            <a:extLst>
              <a:ext uri="{FF2B5EF4-FFF2-40B4-BE49-F238E27FC236}">
                <a16:creationId xmlns:a16="http://schemas.microsoft.com/office/drawing/2014/main" id="{6C4C0ACA-5ACB-413C-90E0-38CB8B14C5FA}"/>
              </a:ext>
            </a:extLst>
          </p:cNvPr>
          <p:cNvSpPr/>
          <p:nvPr/>
        </p:nvSpPr>
        <p:spPr>
          <a:xfrm>
            <a:off x="5040307" y="2351750"/>
            <a:ext cx="1858318" cy="771401"/>
          </a:xfrm>
          <a:custGeom>
            <a:avLst/>
            <a:gdLst>
              <a:gd name="connsiteX0" fmla="*/ 0 w 1858318"/>
              <a:gd name="connsiteY0" fmla="*/ 77140 h 771401"/>
              <a:gd name="connsiteX1" fmla="*/ 77140 w 1858318"/>
              <a:gd name="connsiteY1" fmla="*/ 0 h 771401"/>
              <a:gd name="connsiteX2" fmla="*/ 1781178 w 1858318"/>
              <a:gd name="connsiteY2" fmla="*/ 0 h 771401"/>
              <a:gd name="connsiteX3" fmla="*/ 1858318 w 1858318"/>
              <a:gd name="connsiteY3" fmla="*/ 77140 h 771401"/>
              <a:gd name="connsiteX4" fmla="*/ 1858318 w 1858318"/>
              <a:gd name="connsiteY4" fmla="*/ 694261 h 771401"/>
              <a:gd name="connsiteX5" fmla="*/ 1781178 w 1858318"/>
              <a:gd name="connsiteY5" fmla="*/ 771401 h 771401"/>
              <a:gd name="connsiteX6" fmla="*/ 77140 w 1858318"/>
              <a:gd name="connsiteY6" fmla="*/ 771401 h 771401"/>
              <a:gd name="connsiteX7" fmla="*/ 0 w 1858318"/>
              <a:gd name="connsiteY7" fmla="*/ 694261 h 771401"/>
              <a:gd name="connsiteX8" fmla="*/ 0 w 1858318"/>
              <a:gd name="connsiteY8" fmla="*/ 77140 h 771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58318" h="771401">
                <a:moveTo>
                  <a:pt x="0" y="77140"/>
                </a:moveTo>
                <a:cubicBezTo>
                  <a:pt x="0" y="34537"/>
                  <a:pt x="34537" y="0"/>
                  <a:pt x="77140" y="0"/>
                </a:cubicBezTo>
                <a:lnTo>
                  <a:pt x="1781178" y="0"/>
                </a:lnTo>
                <a:cubicBezTo>
                  <a:pt x="1823781" y="0"/>
                  <a:pt x="1858318" y="34537"/>
                  <a:pt x="1858318" y="77140"/>
                </a:cubicBezTo>
                <a:lnTo>
                  <a:pt x="1858318" y="694261"/>
                </a:lnTo>
                <a:cubicBezTo>
                  <a:pt x="1858318" y="736864"/>
                  <a:pt x="1823781" y="771401"/>
                  <a:pt x="1781178" y="771401"/>
                </a:cubicBezTo>
                <a:lnTo>
                  <a:pt x="77140" y="771401"/>
                </a:lnTo>
                <a:cubicBezTo>
                  <a:pt x="34537" y="771401"/>
                  <a:pt x="0" y="736864"/>
                  <a:pt x="0" y="694261"/>
                </a:cubicBezTo>
                <a:lnTo>
                  <a:pt x="0" y="7714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8016" tIns="128016" rIns="128016" bIns="325714" numCol="1" spcCol="1270" anchor="t" anchorCtr="0">
            <a:noAutofit/>
          </a:bodyPr>
          <a:lstStyle/>
          <a:p>
            <a:pPr marL="0" lvl="0" indent="0" algn="l" defTabSz="800100">
              <a:lnSpc>
                <a:spcPct val="90000"/>
              </a:lnSpc>
              <a:spcBef>
                <a:spcPct val="0"/>
              </a:spcBef>
              <a:spcAft>
                <a:spcPct val="35000"/>
              </a:spcAft>
              <a:buNone/>
            </a:pPr>
            <a:r>
              <a:rPr lang="en-US" sz="1800" b="1" kern="1200" dirty="0"/>
              <a:t>Identify </a:t>
            </a:r>
            <a:r>
              <a:rPr lang="en-US" sz="1800" kern="1200" dirty="0"/>
              <a:t>the target </a:t>
            </a:r>
            <a:r>
              <a:rPr lang="en-US" sz="1800" kern="1200" dirty="0" err="1"/>
              <a:t>estimand</a:t>
            </a:r>
            <a:endParaRPr lang="en-US" sz="1800" kern="1200" dirty="0"/>
          </a:p>
        </p:txBody>
      </p:sp>
      <p:sp>
        <p:nvSpPr>
          <p:cNvPr id="9" name="Freeform: Shape 8">
            <a:extLst>
              <a:ext uri="{FF2B5EF4-FFF2-40B4-BE49-F238E27FC236}">
                <a16:creationId xmlns:a16="http://schemas.microsoft.com/office/drawing/2014/main" id="{448EB2F6-9425-45E3-AA54-351409545EB5}"/>
              </a:ext>
            </a:extLst>
          </p:cNvPr>
          <p:cNvSpPr/>
          <p:nvPr/>
        </p:nvSpPr>
        <p:spPr>
          <a:xfrm>
            <a:off x="5589962" y="3216150"/>
            <a:ext cx="1285668" cy="1591995"/>
          </a:xfrm>
          <a:custGeom>
            <a:avLst/>
            <a:gdLst>
              <a:gd name="connsiteX0" fmla="*/ 0 w 1285668"/>
              <a:gd name="connsiteY0" fmla="*/ 128567 h 1591995"/>
              <a:gd name="connsiteX1" fmla="*/ 128567 w 1285668"/>
              <a:gd name="connsiteY1" fmla="*/ 0 h 1591995"/>
              <a:gd name="connsiteX2" fmla="*/ 1157101 w 1285668"/>
              <a:gd name="connsiteY2" fmla="*/ 0 h 1591995"/>
              <a:gd name="connsiteX3" fmla="*/ 1285668 w 1285668"/>
              <a:gd name="connsiteY3" fmla="*/ 128567 h 1591995"/>
              <a:gd name="connsiteX4" fmla="*/ 1285668 w 1285668"/>
              <a:gd name="connsiteY4" fmla="*/ 1463428 h 1591995"/>
              <a:gd name="connsiteX5" fmla="*/ 1157101 w 1285668"/>
              <a:gd name="connsiteY5" fmla="*/ 1591995 h 1591995"/>
              <a:gd name="connsiteX6" fmla="*/ 128567 w 1285668"/>
              <a:gd name="connsiteY6" fmla="*/ 1591995 h 1591995"/>
              <a:gd name="connsiteX7" fmla="*/ 0 w 1285668"/>
              <a:gd name="connsiteY7" fmla="*/ 1463428 h 1591995"/>
              <a:gd name="connsiteX8" fmla="*/ 0 w 1285668"/>
              <a:gd name="connsiteY8" fmla="*/ 128567 h 1591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5668" h="1591995">
                <a:moveTo>
                  <a:pt x="0" y="128567"/>
                </a:moveTo>
                <a:cubicBezTo>
                  <a:pt x="0" y="57561"/>
                  <a:pt x="57561" y="0"/>
                  <a:pt x="128567" y="0"/>
                </a:cubicBezTo>
                <a:lnTo>
                  <a:pt x="1157101" y="0"/>
                </a:lnTo>
                <a:cubicBezTo>
                  <a:pt x="1228107" y="0"/>
                  <a:pt x="1285668" y="57561"/>
                  <a:pt x="1285668" y="128567"/>
                </a:cubicBezTo>
                <a:lnTo>
                  <a:pt x="1285668" y="1463428"/>
                </a:lnTo>
                <a:cubicBezTo>
                  <a:pt x="1285668" y="1534434"/>
                  <a:pt x="1228107" y="1591995"/>
                  <a:pt x="1157101" y="1591995"/>
                </a:cubicBezTo>
                <a:lnTo>
                  <a:pt x="128567" y="1591995"/>
                </a:lnTo>
                <a:cubicBezTo>
                  <a:pt x="57561" y="1591995"/>
                  <a:pt x="0" y="1534434"/>
                  <a:pt x="0" y="1463428"/>
                </a:cubicBezTo>
                <a:lnTo>
                  <a:pt x="0" y="128567"/>
                </a:ln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44336" tIns="144336" rIns="144336" bIns="144336" numCol="1" spcCol="1270" anchor="t" anchorCtr="0">
            <a:noAutofit/>
          </a:bodyPr>
          <a:lstStyle/>
          <a:p>
            <a:pPr marL="114300" lvl="1" indent="-114300" algn="l" defTabSz="666750">
              <a:lnSpc>
                <a:spcPct val="90000"/>
              </a:lnSpc>
              <a:spcBef>
                <a:spcPct val="0"/>
              </a:spcBef>
              <a:spcAft>
                <a:spcPct val="15000"/>
              </a:spcAft>
              <a:buChar char="•"/>
            </a:pPr>
            <a:r>
              <a:rPr lang="en-US" sz="1500" kern="1200" dirty="0"/>
              <a:t>Formulate correct </a:t>
            </a:r>
            <a:r>
              <a:rPr lang="en-US" sz="1500" kern="1200" dirty="0" err="1"/>
              <a:t>estimand</a:t>
            </a:r>
            <a:r>
              <a:rPr lang="en-US" sz="1500" kern="1200" dirty="0"/>
              <a:t> based on the causal model</a:t>
            </a:r>
          </a:p>
        </p:txBody>
      </p:sp>
      <p:sp>
        <p:nvSpPr>
          <p:cNvPr id="10" name="Freeform: Shape 9">
            <a:extLst>
              <a:ext uri="{FF2B5EF4-FFF2-40B4-BE49-F238E27FC236}">
                <a16:creationId xmlns:a16="http://schemas.microsoft.com/office/drawing/2014/main" id="{7163EDF0-DB3A-4DD7-8233-9D5F6ECBE05E}"/>
              </a:ext>
            </a:extLst>
          </p:cNvPr>
          <p:cNvSpPr/>
          <p:nvPr/>
        </p:nvSpPr>
        <p:spPr>
          <a:xfrm>
            <a:off x="7027696" y="2448837"/>
            <a:ext cx="273629" cy="320094"/>
          </a:xfrm>
          <a:custGeom>
            <a:avLst/>
            <a:gdLst>
              <a:gd name="connsiteX0" fmla="*/ 0 w 273629"/>
              <a:gd name="connsiteY0" fmla="*/ 64019 h 320094"/>
              <a:gd name="connsiteX1" fmla="*/ 136815 w 273629"/>
              <a:gd name="connsiteY1" fmla="*/ 64019 h 320094"/>
              <a:gd name="connsiteX2" fmla="*/ 136815 w 273629"/>
              <a:gd name="connsiteY2" fmla="*/ 0 h 320094"/>
              <a:gd name="connsiteX3" fmla="*/ 273629 w 273629"/>
              <a:gd name="connsiteY3" fmla="*/ 160047 h 320094"/>
              <a:gd name="connsiteX4" fmla="*/ 136815 w 273629"/>
              <a:gd name="connsiteY4" fmla="*/ 320094 h 320094"/>
              <a:gd name="connsiteX5" fmla="*/ 136815 w 273629"/>
              <a:gd name="connsiteY5" fmla="*/ 256075 h 320094"/>
              <a:gd name="connsiteX6" fmla="*/ 0 w 273629"/>
              <a:gd name="connsiteY6" fmla="*/ 256075 h 320094"/>
              <a:gd name="connsiteX7" fmla="*/ 0 w 273629"/>
              <a:gd name="connsiteY7" fmla="*/ 64019 h 320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3629" h="320094">
                <a:moveTo>
                  <a:pt x="0" y="64019"/>
                </a:moveTo>
                <a:lnTo>
                  <a:pt x="136815" y="64019"/>
                </a:lnTo>
                <a:lnTo>
                  <a:pt x="136815" y="0"/>
                </a:lnTo>
                <a:lnTo>
                  <a:pt x="273629" y="160047"/>
                </a:lnTo>
                <a:lnTo>
                  <a:pt x="136815" y="320094"/>
                </a:lnTo>
                <a:lnTo>
                  <a:pt x="136815" y="256075"/>
                </a:lnTo>
                <a:lnTo>
                  <a:pt x="0" y="256075"/>
                </a:lnTo>
                <a:lnTo>
                  <a:pt x="0" y="64019"/>
                </a:lnTo>
                <a:close/>
              </a:path>
            </a:pathLst>
          </a:cu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0" tIns="64019" rIns="82089" bIns="64019" numCol="1" spcCol="1270" anchor="ctr" anchorCtr="0">
            <a:noAutofit/>
          </a:bodyPr>
          <a:lstStyle/>
          <a:p>
            <a:pPr marL="0" lvl="0" indent="0" algn="ctr" defTabSz="533400">
              <a:lnSpc>
                <a:spcPct val="90000"/>
              </a:lnSpc>
              <a:spcBef>
                <a:spcPct val="0"/>
              </a:spcBef>
              <a:spcAft>
                <a:spcPct val="35000"/>
              </a:spcAft>
              <a:buNone/>
            </a:pPr>
            <a:endParaRPr lang="en-US" sz="1200" kern="1200"/>
          </a:p>
        </p:txBody>
      </p:sp>
      <p:sp>
        <p:nvSpPr>
          <p:cNvPr id="11" name="Freeform: Shape 10">
            <a:extLst>
              <a:ext uri="{FF2B5EF4-FFF2-40B4-BE49-F238E27FC236}">
                <a16:creationId xmlns:a16="http://schemas.microsoft.com/office/drawing/2014/main" id="{5567D71C-D9F5-4A88-9BDC-0F8373FB06AA}"/>
              </a:ext>
            </a:extLst>
          </p:cNvPr>
          <p:cNvSpPr/>
          <p:nvPr/>
        </p:nvSpPr>
        <p:spPr>
          <a:xfrm>
            <a:off x="7414907" y="2351750"/>
            <a:ext cx="1858318" cy="771401"/>
          </a:xfrm>
          <a:custGeom>
            <a:avLst/>
            <a:gdLst>
              <a:gd name="connsiteX0" fmla="*/ 0 w 1858318"/>
              <a:gd name="connsiteY0" fmla="*/ 77140 h 771401"/>
              <a:gd name="connsiteX1" fmla="*/ 77140 w 1858318"/>
              <a:gd name="connsiteY1" fmla="*/ 0 h 771401"/>
              <a:gd name="connsiteX2" fmla="*/ 1781178 w 1858318"/>
              <a:gd name="connsiteY2" fmla="*/ 0 h 771401"/>
              <a:gd name="connsiteX3" fmla="*/ 1858318 w 1858318"/>
              <a:gd name="connsiteY3" fmla="*/ 77140 h 771401"/>
              <a:gd name="connsiteX4" fmla="*/ 1858318 w 1858318"/>
              <a:gd name="connsiteY4" fmla="*/ 694261 h 771401"/>
              <a:gd name="connsiteX5" fmla="*/ 1781178 w 1858318"/>
              <a:gd name="connsiteY5" fmla="*/ 771401 h 771401"/>
              <a:gd name="connsiteX6" fmla="*/ 77140 w 1858318"/>
              <a:gd name="connsiteY6" fmla="*/ 771401 h 771401"/>
              <a:gd name="connsiteX7" fmla="*/ 0 w 1858318"/>
              <a:gd name="connsiteY7" fmla="*/ 694261 h 771401"/>
              <a:gd name="connsiteX8" fmla="*/ 0 w 1858318"/>
              <a:gd name="connsiteY8" fmla="*/ 77140 h 771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58318" h="771401">
                <a:moveTo>
                  <a:pt x="0" y="77140"/>
                </a:moveTo>
                <a:cubicBezTo>
                  <a:pt x="0" y="34537"/>
                  <a:pt x="34537" y="0"/>
                  <a:pt x="77140" y="0"/>
                </a:cubicBezTo>
                <a:lnTo>
                  <a:pt x="1781178" y="0"/>
                </a:lnTo>
                <a:cubicBezTo>
                  <a:pt x="1823781" y="0"/>
                  <a:pt x="1858318" y="34537"/>
                  <a:pt x="1858318" y="77140"/>
                </a:cubicBezTo>
                <a:lnTo>
                  <a:pt x="1858318" y="694261"/>
                </a:lnTo>
                <a:cubicBezTo>
                  <a:pt x="1858318" y="736864"/>
                  <a:pt x="1823781" y="771401"/>
                  <a:pt x="1781178" y="771401"/>
                </a:cubicBezTo>
                <a:lnTo>
                  <a:pt x="77140" y="771401"/>
                </a:lnTo>
                <a:cubicBezTo>
                  <a:pt x="34537" y="771401"/>
                  <a:pt x="0" y="736864"/>
                  <a:pt x="0" y="694261"/>
                </a:cubicBezTo>
                <a:lnTo>
                  <a:pt x="0" y="7714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8016" tIns="128016" rIns="128016" bIns="325714" numCol="1" spcCol="1270" anchor="t" anchorCtr="0">
            <a:noAutofit/>
          </a:bodyPr>
          <a:lstStyle/>
          <a:p>
            <a:pPr marL="0" lvl="0" indent="0" algn="l" defTabSz="800100">
              <a:lnSpc>
                <a:spcPct val="90000"/>
              </a:lnSpc>
              <a:spcBef>
                <a:spcPct val="0"/>
              </a:spcBef>
              <a:spcAft>
                <a:spcPct val="35000"/>
              </a:spcAft>
              <a:buNone/>
            </a:pPr>
            <a:r>
              <a:rPr lang="en-US" sz="1800" b="1" kern="1200" dirty="0"/>
              <a:t>Estimate </a:t>
            </a:r>
            <a:r>
              <a:rPr lang="en-US" sz="1800" kern="1200" dirty="0"/>
              <a:t>causal effect</a:t>
            </a:r>
          </a:p>
        </p:txBody>
      </p:sp>
      <p:sp>
        <p:nvSpPr>
          <p:cNvPr id="12" name="Freeform: Shape 11">
            <a:extLst>
              <a:ext uri="{FF2B5EF4-FFF2-40B4-BE49-F238E27FC236}">
                <a16:creationId xmlns:a16="http://schemas.microsoft.com/office/drawing/2014/main" id="{918CA86A-BCC9-4397-9DA1-9682F3EE2B14}"/>
              </a:ext>
            </a:extLst>
          </p:cNvPr>
          <p:cNvSpPr/>
          <p:nvPr/>
        </p:nvSpPr>
        <p:spPr>
          <a:xfrm>
            <a:off x="7944981" y="3202451"/>
            <a:ext cx="1285668" cy="1591995"/>
          </a:xfrm>
          <a:custGeom>
            <a:avLst/>
            <a:gdLst>
              <a:gd name="connsiteX0" fmla="*/ 0 w 1285668"/>
              <a:gd name="connsiteY0" fmla="*/ 128567 h 1591995"/>
              <a:gd name="connsiteX1" fmla="*/ 128567 w 1285668"/>
              <a:gd name="connsiteY1" fmla="*/ 0 h 1591995"/>
              <a:gd name="connsiteX2" fmla="*/ 1157101 w 1285668"/>
              <a:gd name="connsiteY2" fmla="*/ 0 h 1591995"/>
              <a:gd name="connsiteX3" fmla="*/ 1285668 w 1285668"/>
              <a:gd name="connsiteY3" fmla="*/ 128567 h 1591995"/>
              <a:gd name="connsiteX4" fmla="*/ 1285668 w 1285668"/>
              <a:gd name="connsiteY4" fmla="*/ 1463428 h 1591995"/>
              <a:gd name="connsiteX5" fmla="*/ 1157101 w 1285668"/>
              <a:gd name="connsiteY5" fmla="*/ 1591995 h 1591995"/>
              <a:gd name="connsiteX6" fmla="*/ 128567 w 1285668"/>
              <a:gd name="connsiteY6" fmla="*/ 1591995 h 1591995"/>
              <a:gd name="connsiteX7" fmla="*/ 0 w 1285668"/>
              <a:gd name="connsiteY7" fmla="*/ 1463428 h 1591995"/>
              <a:gd name="connsiteX8" fmla="*/ 0 w 1285668"/>
              <a:gd name="connsiteY8" fmla="*/ 128567 h 1591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5668" h="1591995">
                <a:moveTo>
                  <a:pt x="0" y="128567"/>
                </a:moveTo>
                <a:cubicBezTo>
                  <a:pt x="0" y="57561"/>
                  <a:pt x="57561" y="0"/>
                  <a:pt x="128567" y="0"/>
                </a:cubicBezTo>
                <a:lnTo>
                  <a:pt x="1157101" y="0"/>
                </a:lnTo>
                <a:cubicBezTo>
                  <a:pt x="1228107" y="0"/>
                  <a:pt x="1285668" y="57561"/>
                  <a:pt x="1285668" y="128567"/>
                </a:cubicBezTo>
                <a:lnTo>
                  <a:pt x="1285668" y="1463428"/>
                </a:lnTo>
                <a:cubicBezTo>
                  <a:pt x="1285668" y="1534434"/>
                  <a:pt x="1228107" y="1591995"/>
                  <a:pt x="1157101" y="1591995"/>
                </a:cubicBezTo>
                <a:lnTo>
                  <a:pt x="128567" y="1591995"/>
                </a:lnTo>
                <a:cubicBezTo>
                  <a:pt x="57561" y="1591995"/>
                  <a:pt x="0" y="1534434"/>
                  <a:pt x="0" y="1463428"/>
                </a:cubicBezTo>
                <a:lnTo>
                  <a:pt x="0" y="128567"/>
                </a:ln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44336" tIns="144336" rIns="144336" bIns="144336" numCol="1" spcCol="1270" anchor="t" anchorCtr="0">
            <a:noAutofit/>
          </a:bodyPr>
          <a:lstStyle/>
          <a:p>
            <a:pPr marL="114300" lvl="1" indent="-114300" algn="l" defTabSz="666750">
              <a:lnSpc>
                <a:spcPct val="90000"/>
              </a:lnSpc>
              <a:spcBef>
                <a:spcPct val="0"/>
              </a:spcBef>
              <a:spcAft>
                <a:spcPct val="15000"/>
              </a:spcAft>
              <a:buChar char="•"/>
            </a:pPr>
            <a:r>
              <a:rPr lang="en-US" sz="1500" kern="1200" dirty="0"/>
              <a:t>Use a suitable method to estimate effect </a:t>
            </a:r>
          </a:p>
        </p:txBody>
      </p:sp>
      <p:sp>
        <p:nvSpPr>
          <p:cNvPr id="13" name="Freeform: Shape 12">
            <a:extLst>
              <a:ext uri="{FF2B5EF4-FFF2-40B4-BE49-F238E27FC236}">
                <a16:creationId xmlns:a16="http://schemas.microsoft.com/office/drawing/2014/main" id="{7FA4550B-58BB-4491-B4CD-3B7DE2EEB6CD}"/>
              </a:ext>
            </a:extLst>
          </p:cNvPr>
          <p:cNvSpPr/>
          <p:nvPr/>
        </p:nvSpPr>
        <p:spPr>
          <a:xfrm>
            <a:off x="9402296" y="2448837"/>
            <a:ext cx="273629" cy="320094"/>
          </a:xfrm>
          <a:custGeom>
            <a:avLst/>
            <a:gdLst>
              <a:gd name="connsiteX0" fmla="*/ 0 w 273629"/>
              <a:gd name="connsiteY0" fmla="*/ 64019 h 320094"/>
              <a:gd name="connsiteX1" fmla="*/ 136815 w 273629"/>
              <a:gd name="connsiteY1" fmla="*/ 64019 h 320094"/>
              <a:gd name="connsiteX2" fmla="*/ 136815 w 273629"/>
              <a:gd name="connsiteY2" fmla="*/ 0 h 320094"/>
              <a:gd name="connsiteX3" fmla="*/ 273629 w 273629"/>
              <a:gd name="connsiteY3" fmla="*/ 160047 h 320094"/>
              <a:gd name="connsiteX4" fmla="*/ 136815 w 273629"/>
              <a:gd name="connsiteY4" fmla="*/ 320094 h 320094"/>
              <a:gd name="connsiteX5" fmla="*/ 136815 w 273629"/>
              <a:gd name="connsiteY5" fmla="*/ 256075 h 320094"/>
              <a:gd name="connsiteX6" fmla="*/ 0 w 273629"/>
              <a:gd name="connsiteY6" fmla="*/ 256075 h 320094"/>
              <a:gd name="connsiteX7" fmla="*/ 0 w 273629"/>
              <a:gd name="connsiteY7" fmla="*/ 64019 h 320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3629" h="320094">
                <a:moveTo>
                  <a:pt x="0" y="64019"/>
                </a:moveTo>
                <a:lnTo>
                  <a:pt x="136815" y="64019"/>
                </a:lnTo>
                <a:lnTo>
                  <a:pt x="136815" y="0"/>
                </a:lnTo>
                <a:lnTo>
                  <a:pt x="273629" y="160047"/>
                </a:lnTo>
                <a:lnTo>
                  <a:pt x="136815" y="320094"/>
                </a:lnTo>
                <a:lnTo>
                  <a:pt x="136815" y="256075"/>
                </a:lnTo>
                <a:lnTo>
                  <a:pt x="0" y="256075"/>
                </a:lnTo>
                <a:lnTo>
                  <a:pt x="0" y="64019"/>
                </a:lnTo>
                <a:close/>
              </a:path>
            </a:pathLst>
          </a:cu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0" tIns="64019" rIns="82089" bIns="64019" numCol="1" spcCol="1270" anchor="ctr" anchorCtr="0">
            <a:noAutofit/>
          </a:bodyPr>
          <a:lstStyle/>
          <a:p>
            <a:pPr marL="0" lvl="0" indent="0" algn="ctr" defTabSz="533400">
              <a:lnSpc>
                <a:spcPct val="90000"/>
              </a:lnSpc>
              <a:spcBef>
                <a:spcPct val="0"/>
              </a:spcBef>
              <a:spcAft>
                <a:spcPct val="35000"/>
              </a:spcAft>
              <a:buNone/>
            </a:pPr>
            <a:endParaRPr lang="en-US" sz="1200" kern="1200"/>
          </a:p>
        </p:txBody>
      </p:sp>
      <p:sp>
        <p:nvSpPr>
          <p:cNvPr id="14" name="Freeform: Shape 13">
            <a:extLst>
              <a:ext uri="{FF2B5EF4-FFF2-40B4-BE49-F238E27FC236}">
                <a16:creationId xmlns:a16="http://schemas.microsoft.com/office/drawing/2014/main" id="{2B9A9202-9BA8-4018-B674-186BE77861D8}"/>
              </a:ext>
            </a:extLst>
          </p:cNvPr>
          <p:cNvSpPr/>
          <p:nvPr/>
        </p:nvSpPr>
        <p:spPr>
          <a:xfrm>
            <a:off x="9789506" y="2351750"/>
            <a:ext cx="1858318" cy="771401"/>
          </a:xfrm>
          <a:custGeom>
            <a:avLst/>
            <a:gdLst>
              <a:gd name="connsiteX0" fmla="*/ 0 w 1858318"/>
              <a:gd name="connsiteY0" fmla="*/ 77140 h 771401"/>
              <a:gd name="connsiteX1" fmla="*/ 77140 w 1858318"/>
              <a:gd name="connsiteY1" fmla="*/ 0 h 771401"/>
              <a:gd name="connsiteX2" fmla="*/ 1781178 w 1858318"/>
              <a:gd name="connsiteY2" fmla="*/ 0 h 771401"/>
              <a:gd name="connsiteX3" fmla="*/ 1858318 w 1858318"/>
              <a:gd name="connsiteY3" fmla="*/ 77140 h 771401"/>
              <a:gd name="connsiteX4" fmla="*/ 1858318 w 1858318"/>
              <a:gd name="connsiteY4" fmla="*/ 694261 h 771401"/>
              <a:gd name="connsiteX5" fmla="*/ 1781178 w 1858318"/>
              <a:gd name="connsiteY5" fmla="*/ 771401 h 771401"/>
              <a:gd name="connsiteX6" fmla="*/ 77140 w 1858318"/>
              <a:gd name="connsiteY6" fmla="*/ 771401 h 771401"/>
              <a:gd name="connsiteX7" fmla="*/ 0 w 1858318"/>
              <a:gd name="connsiteY7" fmla="*/ 694261 h 771401"/>
              <a:gd name="connsiteX8" fmla="*/ 0 w 1858318"/>
              <a:gd name="connsiteY8" fmla="*/ 77140 h 771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58318" h="771401">
                <a:moveTo>
                  <a:pt x="0" y="77140"/>
                </a:moveTo>
                <a:cubicBezTo>
                  <a:pt x="0" y="34537"/>
                  <a:pt x="34537" y="0"/>
                  <a:pt x="77140" y="0"/>
                </a:cubicBezTo>
                <a:lnTo>
                  <a:pt x="1781178" y="0"/>
                </a:lnTo>
                <a:cubicBezTo>
                  <a:pt x="1823781" y="0"/>
                  <a:pt x="1858318" y="34537"/>
                  <a:pt x="1858318" y="77140"/>
                </a:cubicBezTo>
                <a:lnTo>
                  <a:pt x="1858318" y="694261"/>
                </a:lnTo>
                <a:cubicBezTo>
                  <a:pt x="1858318" y="736864"/>
                  <a:pt x="1823781" y="771401"/>
                  <a:pt x="1781178" y="771401"/>
                </a:cubicBezTo>
                <a:lnTo>
                  <a:pt x="77140" y="771401"/>
                </a:lnTo>
                <a:cubicBezTo>
                  <a:pt x="34537" y="771401"/>
                  <a:pt x="0" y="736864"/>
                  <a:pt x="0" y="694261"/>
                </a:cubicBezTo>
                <a:lnTo>
                  <a:pt x="0" y="7714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8016" tIns="128016" rIns="128016" bIns="325714" numCol="1" spcCol="1270" anchor="t" anchorCtr="0">
            <a:noAutofit/>
          </a:bodyPr>
          <a:lstStyle/>
          <a:p>
            <a:pPr marL="0" lvl="0" indent="0" algn="l" defTabSz="800100">
              <a:lnSpc>
                <a:spcPct val="90000"/>
              </a:lnSpc>
              <a:spcBef>
                <a:spcPct val="0"/>
              </a:spcBef>
              <a:spcAft>
                <a:spcPct val="35000"/>
              </a:spcAft>
              <a:buNone/>
            </a:pPr>
            <a:r>
              <a:rPr lang="en-US" sz="1800" b="1" kern="1200" dirty="0"/>
              <a:t>Refute</a:t>
            </a:r>
            <a:r>
              <a:rPr lang="en-US" sz="1800" kern="1200" dirty="0"/>
              <a:t> estimate</a:t>
            </a:r>
          </a:p>
        </p:txBody>
      </p:sp>
      <p:sp>
        <p:nvSpPr>
          <p:cNvPr id="15" name="Freeform: Shape 14">
            <a:extLst>
              <a:ext uri="{FF2B5EF4-FFF2-40B4-BE49-F238E27FC236}">
                <a16:creationId xmlns:a16="http://schemas.microsoft.com/office/drawing/2014/main" id="{35359F68-E180-426E-A3EA-F2018FEB53E9}"/>
              </a:ext>
            </a:extLst>
          </p:cNvPr>
          <p:cNvSpPr/>
          <p:nvPr/>
        </p:nvSpPr>
        <p:spPr>
          <a:xfrm>
            <a:off x="10339161" y="3216150"/>
            <a:ext cx="1285668" cy="1591995"/>
          </a:xfrm>
          <a:custGeom>
            <a:avLst/>
            <a:gdLst>
              <a:gd name="connsiteX0" fmla="*/ 0 w 1285668"/>
              <a:gd name="connsiteY0" fmla="*/ 128567 h 1591995"/>
              <a:gd name="connsiteX1" fmla="*/ 128567 w 1285668"/>
              <a:gd name="connsiteY1" fmla="*/ 0 h 1591995"/>
              <a:gd name="connsiteX2" fmla="*/ 1157101 w 1285668"/>
              <a:gd name="connsiteY2" fmla="*/ 0 h 1591995"/>
              <a:gd name="connsiteX3" fmla="*/ 1285668 w 1285668"/>
              <a:gd name="connsiteY3" fmla="*/ 128567 h 1591995"/>
              <a:gd name="connsiteX4" fmla="*/ 1285668 w 1285668"/>
              <a:gd name="connsiteY4" fmla="*/ 1463428 h 1591995"/>
              <a:gd name="connsiteX5" fmla="*/ 1157101 w 1285668"/>
              <a:gd name="connsiteY5" fmla="*/ 1591995 h 1591995"/>
              <a:gd name="connsiteX6" fmla="*/ 128567 w 1285668"/>
              <a:gd name="connsiteY6" fmla="*/ 1591995 h 1591995"/>
              <a:gd name="connsiteX7" fmla="*/ 0 w 1285668"/>
              <a:gd name="connsiteY7" fmla="*/ 1463428 h 1591995"/>
              <a:gd name="connsiteX8" fmla="*/ 0 w 1285668"/>
              <a:gd name="connsiteY8" fmla="*/ 128567 h 1591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5668" h="1591995">
                <a:moveTo>
                  <a:pt x="0" y="128567"/>
                </a:moveTo>
                <a:cubicBezTo>
                  <a:pt x="0" y="57561"/>
                  <a:pt x="57561" y="0"/>
                  <a:pt x="128567" y="0"/>
                </a:cubicBezTo>
                <a:lnTo>
                  <a:pt x="1157101" y="0"/>
                </a:lnTo>
                <a:cubicBezTo>
                  <a:pt x="1228107" y="0"/>
                  <a:pt x="1285668" y="57561"/>
                  <a:pt x="1285668" y="128567"/>
                </a:cubicBezTo>
                <a:lnTo>
                  <a:pt x="1285668" y="1463428"/>
                </a:lnTo>
                <a:cubicBezTo>
                  <a:pt x="1285668" y="1534434"/>
                  <a:pt x="1228107" y="1591995"/>
                  <a:pt x="1157101" y="1591995"/>
                </a:cubicBezTo>
                <a:lnTo>
                  <a:pt x="128567" y="1591995"/>
                </a:lnTo>
                <a:cubicBezTo>
                  <a:pt x="57561" y="1591995"/>
                  <a:pt x="0" y="1534434"/>
                  <a:pt x="0" y="1463428"/>
                </a:cubicBezTo>
                <a:lnTo>
                  <a:pt x="0" y="128567"/>
                </a:ln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37224" tIns="137224" rIns="137224" bIns="137224" numCol="1" spcCol="1270" anchor="t" anchorCtr="0">
            <a:noAutofit/>
          </a:bodyPr>
          <a:lstStyle/>
          <a:p>
            <a:pPr marL="114300" lvl="1" indent="-114300" algn="l" defTabSz="622300">
              <a:lnSpc>
                <a:spcPct val="90000"/>
              </a:lnSpc>
              <a:spcBef>
                <a:spcPct val="0"/>
              </a:spcBef>
              <a:spcAft>
                <a:spcPct val="15000"/>
              </a:spcAft>
              <a:buChar char="•"/>
            </a:pPr>
            <a:r>
              <a:rPr lang="en-US" sz="1400" kern="1200" dirty="0"/>
              <a:t>Check robustness of estimate to assumption violations </a:t>
            </a:r>
          </a:p>
        </p:txBody>
      </p:sp>
      <p:sp>
        <p:nvSpPr>
          <p:cNvPr id="5" name="Rectangle: Single Corner Snipped 4">
            <a:extLst>
              <a:ext uri="{FF2B5EF4-FFF2-40B4-BE49-F238E27FC236}">
                <a16:creationId xmlns:a16="http://schemas.microsoft.com/office/drawing/2014/main" id="{1C882F7F-E3B2-4E04-9D09-E4EE414BE73C}"/>
              </a:ext>
            </a:extLst>
          </p:cNvPr>
          <p:cNvSpPr/>
          <p:nvPr/>
        </p:nvSpPr>
        <p:spPr>
          <a:xfrm>
            <a:off x="378670" y="499505"/>
            <a:ext cx="2286000" cy="2024743"/>
          </a:xfrm>
          <a:prstGeom prst="snip1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sz="2400" b="1" dirty="0"/>
              <a:t>Input Data</a:t>
            </a:r>
          </a:p>
          <a:p>
            <a:pPr algn="ctr"/>
            <a:endParaRPr lang="en-US" dirty="0"/>
          </a:p>
          <a:p>
            <a:pPr algn="ctr"/>
            <a:r>
              <a:rPr lang="en-US" sz="2000" i="1" dirty="0"/>
              <a:t>&lt;action, outcome, other variables&gt;</a:t>
            </a:r>
          </a:p>
        </p:txBody>
      </p:sp>
      <p:sp>
        <p:nvSpPr>
          <p:cNvPr id="62" name="Rectangle 61">
            <a:extLst>
              <a:ext uri="{FF2B5EF4-FFF2-40B4-BE49-F238E27FC236}">
                <a16:creationId xmlns:a16="http://schemas.microsoft.com/office/drawing/2014/main" id="{F2F97347-8B3B-492A-A327-DAAD96370447}"/>
              </a:ext>
            </a:extLst>
          </p:cNvPr>
          <p:cNvSpPr/>
          <p:nvPr/>
        </p:nvSpPr>
        <p:spPr>
          <a:xfrm>
            <a:off x="-50302" y="4159885"/>
            <a:ext cx="3038012" cy="461665"/>
          </a:xfrm>
          <a:prstGeom prst="rect">
            <a:avLst/>
          </a:prstGeom>
        </p:spPr>
        <p:txBody>
          <a:bodyPr wrap="none">
            <a:spAutoFit/>
          </a:bodyPr>
          <a:lstStyle/>
          <a:p>
            <a:pPr lvl="0" algn="ctr"/>
            <a:r>
              <a:rPr lang="en-US" sz="2400" b="1" dirty="0"/>
              <a:t>Domain Knowledge</a:t>
            </a:r>
          </a:p>
        </p:txBody>
      </p:sp>
      <p:sp>
        <p:nvSpPr>
          <p:cNvPr id="64" name="Arrow: Bent 63">
            <a:extLst>
              <a:ext uri="{FF2B5EF4-FFF2-40B4-BE49-F238E27FC236}">
                <a16:creationId xmlns:a16="http://schemas.microsoft.com/office/drawing/2014/main" id="{EB2453D4-E141-4EB0-811B-9C0E78841256}"/>
              </a:ext>
            </a:extLst>
          </p:cNvPr>
          <p:cNvSpPr/>
          <p:nvPr/>
        </p:nvSpPr>
        <p:spPr>
          <a:xfrm>
            <a:off x="958599" y="3324439"/>
            <a:ext cx="1821329" cy="868224"/>
          </a:xfrm>
          <a:prstGeom prst="bentArrow">
            <a:avLst>
              <a:gd name="adj1" fmla="val 25000"/>
              <a:gd name="adj2" fmla="val 27267"/>
              <a:gd name="adj3" fmla="val 25000"/>
              <a:gd name="adj4" fmla="val 437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5" name="Arrow: Bent 64">
            <a:extLst>
              <a:ext uri="{FF2B5EF4-FFF2-40B4-BE49-F238E27FC236}">
                <a16:creationId xmlns:a16="http://schemas.microsoft.com/office/drawing/2014/main" id="{7B646C7F-0FBE-48FB-839E-915051C629F1}"/>
              </a:ext>
            </a:extLst>
          </p:cNvPr>
          <p:cNvSpPr/>
          <p:nvPr/>
        </p:nvSpPr>
        <p:spPr>
          <a:xfrm flipV="1">
            <a:off x="949863" y="2610943"/>
            <a:ext cx="1821329" cy="868224"/>
          </a:xfrm>
          <a:prstGeom prst="bentArrow">
            <a:avLst>
              <a:gd name="adj1" fmla="val 25000"/>
              <a:gd name="adj2" fmla="val 27267"/>
              <a:gd name="adj3" fmla="val 25000"/>
              <a:gd name="adj4" fmla="val 437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8" name="Arrow: Down 67">
            <a:extLst>
              <a:ext uri="{FF2B5EF4-FFF2-40B4-BE49-F238E27FC236}">
                <a16:creationId xmlns:a16="http://schemas.microsoft.com/office/drawing/2014/main" id="{8391CDF9-46DD-41C1-8DB0-C351D720B7DD}"/>
              </a:ext>
            </a:extLst>
          </p:cNvPr>
          <p:cNvSpPr/>
          <p:nvPr/>
        </p:nvSpPr>
        <p:spPr>
          <a:xfrm>
            <a:off x="10784640" y="4910901"/>
            <a:ext cx="345233" cy="99764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Diagonal Corners Snipped 68">
            <a:extLst>
              <a:ext uri="{FF2B5EF4-FFF2-40B4-BE49-F238E27FC236}">
                <a16:creationId xmlns:a16="http://schemas.microsoft.com/office/drawing/2014/main" id="{2BE24DDE-2F3D-475B-B664-08BBAB03470E}"/>
              </a:ext>
            </a:extLst>
          </p:cNvPr>
          <p:cNvSpPr/>
          <p:nvPr/>
        </p:nvSpPr>
        <p:spPr>
          <a:xfrm>
            <a:off x="10145102" y="5908543"/>
            <a:ext cx="1499027" cy="848768"/>
          </a:xfrm>
          <a:prstGeom prst="snip2Diag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t>Causal effect</a:t>
            </a:r>
          </a:p>
        </p:txBody>
      </p:sp>
      <p:sp>
        <p:nvSpPr>
          <p:cNvPr id="27" name="TextBox 26">
            <a:extLst>
              <a:ext uri="{FF2B5EF4-FFF2-40B4-BE49-F238E27FC236}">
                <a16:creationId xmlns:a16="http://schemas.microsoft.com/office/drawing/2014/main" id="{005FD9F3-3B18-4368-A3D7-EDB26C31827D}"/>
              </a:ext>
            </a:extLst>
          </p:cNvPr>
          <p:cNvSpPr txBox="1"/>
          <p:nvPr/>
        </p:nvSpPr>
        <p:spPr>
          <a:xfrm>
            <a:off x="8817845" y="195022"/>
            <a:ext cx="2695096" cy="584775"/>
          </a:xfrm>
          <a:prstGeom prst="rect">
            <a:avLst/>
          </a:prstGeom>
          <a:noFill/>
        </p:spPr>
        <p:txBody>
          <a:bodyPr wrap="square" rtlCol="0">
            <a:spAutoFit/>
          </a:bodyPr>
          <a:lstStyle/>
          <a:p>
            <a:pPr algn="r"/>
            <a:r>
              <a:rPr lang="en-US" sz="3200" b="1" u="sng" dirty="0" err="1">
                <a:solidFill>
                  <a:schemeClr val="accent1"/>
                </a:solidFill>
              </a:rPr>
              <a:t>PyWhy</a:t>
            </a:r>
            <a:endParaRPr lang="en-US" b="1" u="sng" dirty="0">
              <a:solidFill>
                <a:schemeClr val="accent1"/>
              </a:solidFill>
            </a:endParaRPr>
          </a:p>
        </p:txBody>
      </p:sp>
      <p:grpSp>
        <p:nvGrpSpPr>
          <p:cNvPr id="28" name="Group 27">
            <a:extLst>
              <a:ext uri="{FF2B5EF4-FFF2-40B4-BE49-F238E27FC236}">
                <a16:creationId xmlns:a16="http://schemas.microsoft.com/office/drawing/2014/main" id="{14584E6C-77E9-4066-9628-DA558C218A20}"/>
              </a:ext>
            </a:extLst>
          </p:cNvPr>
          <p:cNvGrpSpPr/>
          <p:nvPr/>
        </p:nvGrpSpPr>
        <p:grpSpPr>
          <a:xfrm>
            <a:off x="3171766" y="271174"/>
            <a:ext cx="3275599" cy="1720244"/>
            <a:chOff x="310875" y="4739951"/>
            <a:chExt cx="3377869" cy="2017360"/>
          </a:xfrm>
        </p:grpSpPr>
        <p:sp>
          <p:nvSpPr>
            <p:cNvPr id="29" name="Oval 28">
              <a:extLst>
                <a:ext uri="{FF2B5EF4-FFF2-40B4-BE49-F238E27FC236}">
                  <a16:creationId xmlns:a16="http://schemas.microsoft.com/office/drawing/2014/main" id="{82D6C2E1-78FD-42D7-8B14-401E9F3F7116}"/>
                </a:ext>
              </a:extLst>
            </p:cNvPr>
            <p:cNvSpPr/>
            <p:nvPr/>
          </p:nvSpPr>
          <p:spPr>
            <a:xfrm>
              <a:off x="378670" y="5588719"/>
              <a:ext cx="1159859" cy="319824"/>
            </a:xfrm>
            <a:prstGeom prst="ellipse">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dirty="0"/>
                <a:t>Action</a:t>
              </a:r>
            </a:p>
          </p:txBody>
        </p:sp>
        <p:sp>
          <p:nvSpPr>
            <p:cNvPr id="30" name="Oval 29">
              <a:extLst>
                <a:ext uri="{FF2B5EF4-FFF2-40B4-BE49-F238E27FC236}">
                  <a16:creationId xmlns:a16="http://schemas.microsoft.com/office/drawing/2014/main" id="{852673DB-F99F-4770-9F1F-E27C59A2C571}"/>
                </a:ext>
              </a:extLst>
            </p:cNvPr>
            <p:cNvSpPr/>
            <p:nvPr/>
          </p:nvSpPr>
          <p:spPr>
            <a:xfrm>
              <a:off x="1470733" y="4917235"/>
              <a:ext cx="1159858" cy="341901"/>
            </a:xfrm>
            <a:prstGeom prst="ellipse">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dirty="0"/>
                <a:t>w</a:t>
              </a:r>
            </a:p>
          </p:txBody>
        </p:sp>
        <p:sp>
          <p:nvSpPr>
            <p:cNvPr id="31" name="Oval 30">
              <a:extLst>
                <a:ext uri="{FF2B5EF4-FFF2-40B4-BE49-F238E27FC236}">
                  <a16:creationId xmlns:a16="http://schemas.microsoft.com/office/drawing/2014/main" id="{28B3A51B-7BA3-40CA-BB62-3E01C1EA870A}"/>
                </a:ext>
              </a:extLst>
            </p:cNvPr>
            <p:cNvSpPr/>
            <p:nvPr/>
          </p:nvSpPr>
          <p:spPr>
            <a:xfrm>
              <a:off x="2279847" y="5588719"/>
              <a:ext cx="1408897" cy="277893"/>
            </a:xfrm>
            <a:prstGeom prst="ellipse">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dirty="0"/>
                <a:t>Outcome</a:t>
              </a:r>
            </a:p>
          </p:txBody>
        </p:sp>
        <p:cxnSp>
          <p:nvCxnSpPr>
            <p:cNvPr id="32" name="Straight Arrow Connector 31">
              <a:extLst>
                <a:ext uri="{FF2B5EF4-FFF2-40B4-BE49-F238E27FC236}">
                  <a16:creationId xmlns:a16="http://schemas.microsoft.com/office/drawing/2014/main" id="{5FAE69CA-706C-4CEE-813F-AB0915B5156E}"/>
                </a:ext>
              </a:extLst>
            </p:cNvPr>
            <p:cNvCxnSpPr>
              <a:cxnSpLocks/>
              <a:stCxn id="29" idx="6"/>
              <a:endCxn id="31" idx="2"/>
            </p:cNvCxnSpPr>
            <p:nvPr/>
          </p:nvCxnSpPr>
          <p:spPr>
            <a:xfrm flipV="1">
              <a:off x="1538529" y="5727666"/>
              <a:ext cx="741317" cy="20965"/>
            </a:xfrm>
            <a:prstGeom prst="straightConnector1">
              <a:avLst/>
            </a:prstGeom>
            <a:ln w="76200">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80B35497-E496-4D4D-AF69-39846228BBE2}"/>
                </a:ext>
              </a:extLst>
            </p:cNvPr>
            <p:cNvCxnSpPr>
              <a:cxnSpLocks/>
              <a:stCxn id="30" idx="3"/>
              <a:endCxn id="29" idx="0"/>
            </p:cNvCxnSpPr>
            <p:nvPr/>
          </p:nvCxnSpPr>
          <p:spPr>
            <a:xfrm flipH="1">
              <a:off x="958600" y="5209066"/>
              <a:ext cx="681990" cy="379653"/>
            </a:xfrm>
            <a:prstGeom prst="straightConnector1">
              <a:avLst/>
            </a:prstGeom>
            <a:ln w="762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2AD969B7-F9DE-4EEE-B4F8-6A6ED546E800}"/>
                </a:ext>
              </a:extLst>
            </p:cNvPr>
            <p:cNvCxnSpPr>
              <a:cxnSpLocks/>
              <a:stCxn id="30" idx="5"/>
              <a:endCxn id="31" idx="0"/>
            </p:cNvCxnSpPr>
            <p:nvPr/>
          </p:nvCxnSpPr>
          <p:spPr>
            <a:xfrm>
              <a:off x="2460734" y="5209066"/>
              <a:ext cx="523562" cy="379653"/>
            </a:xfrm>
            <a:prstGeom prst="straightConnector1">
              <a:avLst/>
            </a:prstGeom>
            <a:ln w="762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BAA940E9-22E3-41C8-8AB4-BEE2073B6F65}"/>
                </a:ext>
              </a:extLst>
            </p:cNvPr>
            <p:cNvCxnSpPr>
              <a:cxnSpLocks/>
              <a:stCxn id="29" idx="4"/>
              <a:endCxn id="37" idx="0"/>
            </p:cNvCxnSpPr>
            <p:nvPr/>
          </p:nvCxnSpPr>
          <p:spPr>
            <a:xfrm>
              <a:off x="958600" y="5908543"/>
              <a:ext cx="659427" cy="506867"/>
            </a:xfrm>
            <a:prstGeom prst="straightConnector1">
              <a:avLst/>
            </a:prstGeom>
            <a:ln w="762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F8DF6EE0-9367-4B3A-970E-9A47E3DBA48F}"/>
                </a:ext>
              </a:extLst>
            </p:cNvPr>
            <p:cNvCxnSpPr>
              <a:cxnSpLocks/>
              <a:stCxn id="31" idx="4"/>
              <a:endCxn id="38" idx="0"/>
            </p:cNvCxnSpPr>
            <p:nvPr/>
          </p:nvCxnSpPr>
          <p:spPr>
            <a:xfrm>
              <a:off x="2984296" y="5866612"/>
              <a:ext cx="33620" cy="431712"/>
            </a:xfrm>
            <a:prstGeom prst="straightConnector1">
              <a:avLst/>
            </a:prstGeom>
            <a:ln w="762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37" name="Oval 36">
              <a:extLst>
                <a:ext uri="{FF2B5EF4-FFF2-40B4-BE49-F238E27FC236}">
                  <a16:creationId xmlns:a16="http://schemas.microsoft.com/office/drawing/2014/main" id="{D33155B8-42DE-41D5-BB9A-6767918FF504}"/>
                </a:ext>
              </a:extLst>
            </p:cNvPr>
            <p:cNvSpPr/>
            <p:nvPr/>
          </p:nvSpPr>
          <p:spPr>
            <a:xfrm>
              <a:off x="1038098" y="6415410"/>
              <a:ext cx="1159858" cy="341901"/>
            </a:xfrm>
            <a:prstGeom prst="ellipse">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dirty="0"/>
                <a:t>v3</a:t>
              </a:r>
            </a:p>
          </p:txBody>
        </p:sp>
        <p:sp>
          <p:nvSpPr>
            <p:cNvPr id="38" name="Oval 37">
              <a:extLst>
                <a:ext uri="{FF2B5EF4-FFF2-40B4-BE49-F238E27FC236}">
                  <a16:creationId xmlns:a16="http://schemas.microsoft.com/office/drawing/2014/main" id="{F5EB8CA8-E2CB-4B83-B600-3B924E5C0486}"/>
                </a:ext>
              </a:extLst>
            </p:cNvPr>
            <p:cNvSpPr/>
            <p:nvPr/>
          </p:nvSpPr>
          <p:spPr>
            <a:xfrm>
              <a:off x="2437986" y="6298325"/>
              <a:ext cx="1159858" cy="341901"/>
            </a:xfrm>
            <a:prstGeom prst="ellipse">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dirty="0"/>
                <a:t>v5</a:t>
              </a:r>
            </a:p>
          </p:txBody>
        </p:sp>
        <p:sp>
          <p:nvSpPr>
            <p:cNvPr id="39" name="Oval 38">
              <a:extLst>
                <a:ext uri="{FF2B5EF4-FFF2-40B4-BE49-F238E27FC236}">
                  <a16:creationId xmlns:a16="http://schemas.microsoft.com/office/drawing/2014/main" id="{22EECB56-FF38-4297-81CD-23DC62E8128D}"/>
                </a:ext>
              </a:extLst>
            </p:cNvPr>
            <p:cNvSpPr/>
            <p:nvPr/>
          </p:nvSpPr>
          <p:spPr>
            <a:xfrm>
              <a:off x="310875" y="4739951"/>
              <a:ext cx="1159858" cy="341901"/>
            </a:xfrm>
            <a:prstGeom prst="ellipse">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dirty="0"/>
                <a:t>v1,v2</a:t>
              </a:r>
            </a:p>
          </p:txBody>
        </p:sp>
        <p:cxnSp>
          <p:nvCxnSpPr>
            <p:cNvPr id="40" name="Straight Arrow Connector 39">
              <a:extLst>
                <a:ext uri="{FF2B5EF4-FFF2-40B4-BE49-F238E27FC236}">
                  <a16:creationId xmlns:a16="http://schemas.microsoft.com/office/drawing/2014/main" id="{C46CB1DB-43FE-4EC2-8956-E895F4B48345}"/>
                </a:ext>
              </a:extLst>
            </p:cNvPr>
            <p:cNvCxnSpPr>
              <a:cxnSpLocks/>
              <a:stCxn id="39" idx="4"/>
              <a:endCxn id="29" idx="0"/>
            </p:cNvCxnSpPr>
            <p:nvPr/>
          </p:nvCxnSpPr>
          <p:spPr>
            <a:xfrm>
              <a:off x="890804" y="5081852"/>
              <a:ext cx="67796" cy="506867"/>
            </a:xfrm>
            <a:prstGeom prst="straightConnector1">
              <a:avLst/>
            </a:prstGeom>
            <a:ln w="76200">
              <a:solidFill>
                <a:schemeClr val="tx2"/>
              </a:solidFill>
              <a:tailEnd type="triangl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240CA698-74D3-4BE3-C8A1-593E33DC7262}"/>
              </a:ext>
            </a:extLst>
          </p:cNvPr>
          <p:cNvSpPr txBox="1"/>
          <p:nvPr/>
        </p:nvSpPr>
        <p:spPr>
          <a:xfrm>
            <a:off x="7441247" y="1984147"/>
            <a:ext cx="2580213" cy="461665"/>
          </a:xfrm>
          <a:prstGeom prst="rect">
            <a:avLst/>
          </a:prstGeom>
          <a:noFill/>
        </p:spPr>
        <p:txBody>
          <a:bodyPr wrap="square" rtlCol="0">
            <a:spAutoFit/>
          </a:bodyPr>
          <a:lstStyle/>
          <a:p>
            <a:r>
              <a:rPr lang="en-US" sz="2400" b="1" i="1" dirty="0" err="1">
                <a:solidFill>
                  <a:schemeClr val="accent1"/>
                </a:solidFill>
              </a:rPr>
              <a:t>EconML</a:t>
            </a:r>
            <a:endParaRPr lang="en-US" sz="2400" b="1" i="1" dirty="0">
              <a:solidFill>
                <a:schemeClr val="accent1"/>
              </a:solidFill>
            </a:endParaRPr>
          </a:p>
        </p:txBody>
      </p:sp>
      <p:sp>
        <p:nvSpPr>
          <p:cNvPr id="24" name="TextBox 23">
            <a:extLst>
              <a:ext uri="{FF2B5EF4-FFF2-40B4-BE49-F238E27FC236}">
                <a16:creationId xmlns:a16="http://schemas.microsoft.com/office/drawing/2014/main" id="{E7B94186-B2F2-A9F8-2829-D009BC9ACD3F}"/>
              </a:ext>
            </a:extLst>
          </p:cNvPr>
          <p:cNvSpPr txBox="1"/>
          <p:nvPr/>
        </p:nvSpPr>
        <p:spPr>
          <a:xfrm>
            <a:off x="2864080" y="1929212"/>
            <a:ext cx="2580213" cy="461665"/>
          </a:xfrm>
          <a:prstGeom prst="rect">
            <a:avLst/>
          </a:prstGeom>
          <a:noFill/>
        </p:spPr>
        <p:txBody>
          <a:bodyPr wrap="square" rtlCol="0">
            <a:spAutoFit/>
          </a:bodyPr>
          <a:lstStyle/>
          <a:p>
            <a:r>
              <a:rPr lang="en-US" sz="2400" b="1" i="1" dirty="0">
                <a:solidFill>
                  <a:schemeClr val="accent1"/>
                </a:solidFill>
              </a:rPr>
              <a:t>Causal-learn</a:t>
            </a:r>
          </a:p>
        </p:txBody>
      </p:sp>
      <p:sp>
        <p:nvSpPr>
          <p:cNvPr id="25" name="Freeform: Shape 24">
            <a:extLst>
              <a:ext uri="{FF2B5EF4-FFF2-40B4-BE49-F238E27FC236}">
                <a16:creationId xmlns:a16="http://schemas.microsoft.com/office/drawing/2014/main" id="{7975B485-8427-5D57-DA7E-BA1E1EC06440}"/>
              </a:ext>
            </a:extLst>
          </p:cNvPr>
          <p:cNvSpPr/>
          <p:nvPr/>
        </p:nvSpPr>
        <p:spPr>
          <a:xfrm>
            <a:off x="7414995" y="2351750"/>
            <a:ext cx="1858318" cy="771401"/>
          </a:xfrm>
          <a:custGeom>
            <a:avLst/>
            <a:gdLst>
              <a:gd name="connsiteX0" fmla="*/ 0 w 1858318"/>
              <a:gd name="connsiteY0" fmla="*/ 77140 h 771401"/>
              <a:gd name="connsiteX1" fmla="*/ 77140 w 1858318"/>
              <a:gd name="connsiteY1" fmla="*/ 0 h 771401"/>
              <a:gd name="connsiteX2" fmla="*/ 1781178 w 1858318"/>
              <a:gd name="connsiteY2" fmla="*/ 0 h 771401"/>
              <a:gd name="connsiteX3" fmla="*/ 1858318 w 1858318"/>
              <a:gd name="connsiteY3" fmla="*/ 77140 h 771401"/>
              <a:gd name="connsiteX4" fmla="*/ 1858318 w 1858318"/>
              <a:gd name="connsiteY4" fmla="*/ 694261 h 771401"/>
              <a:gd name="connsiteX5" fmla="*/ 1781178 w 1858318"/>
              <a:gd name="connsiteY5" fmla="*/ 771401 h 771401"/>
              <a:gd name="connsiteX6" fmla="*/ 77140 w 1858318"/>
              <a:gd name="connsiteY6" fmla="*/ 771401 h 771401"/>
              <a:gd name="connsiteX7" fmla="*/ 0 w 1858318"/>
              <a:gd name="connsiteY7" fmla="*/ 694261 h 771401"/>
              <a:gd name="connsiteX8" fmla="*/ 0 w 1858318"/>
              <a:gd name="connsiteY8" fmla="*/ 77140 h 771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58318" h="771401">
                <a:moveTo>
                  <a:pt x="0" y="77140"/>
                </a:moveTo>
                <a:cubicBezTo>
                  <a:pt x="0" y="34537"/>
                  <a:pt x="34537" y="0"/>
                  <a:pt x="77140" y="0"/>
                </a:cubicBezTo>
                <a:lnTo>
                  <a:pt x="1781178" y="0"/>
                </a:lnTo>
                <a:cubicBezTo>
                  <a:pt x="1823781" y="0"/>
                  <a:pt x="1858318" y="34537"/>
                  <a:pt x="1858318" y="77140"/>
                </a:cubicBezTo>
                <a:lnTo>
                  <a:pt x="1858318" y="694261"/>
                </a:lnTo>
                <a:cubicBezTo>
                  <a:pt x="1858318" y="736864"/>
                  <a:pt x="1823781" y="771401"/>
                  <a:pt x="1781178" y="771401"/>
                </a:cubicBezTo>
                <a:lnTo>
                  <a:pt x="77140" y="771401"/>
                </a:lnTo>
                <a:cubicBezTo>
                  <a:pt x="34537" y="771401"/>
                  <a:pt x="0" y="736864"/>
                  <a:pt x="0" y="694261"/>
                </a:cubicBezTo>
                <a:lnTo>
                  <a:pt x="0" y="7714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8016" tIns="128016" rIns="128016" bIns="325714" numCol="1" spcCol="1270" anchor="t" anchorCtr="0">
            <a:noAutofit/>
          </a:bodyPr>
          <a:lstStyle/>
          <a:p>
            <a:pPr marL="0" lvl="0" indent="0" algn="l" defTabSz="800100">
              <a:lnSpc>
                <a:spcPct val="90000"/>
              </a:lnSpc>
              <a:spcBef>
                <a:spcPct val="0"/>
              </a:spcBef>
              <a:spcAft>
                <a:spcPct val="35000"/>
              </a:spcAft>
              <a:buNone/>
            </a:pPr>
            <a:r>
              <a:rPr lang="en-US" sz="1800" b="1" kern="1200" dirty="0"/>
              <a:t>Estimate </a:t>
            </a:r>
            <a:r>
              <a:rPr lang="en-US" sz="1800" kern="1200" dirty="0"/>
              <a:t>causal effect</a:t>
            </a:r>
          </a:p>
        </p:txBody>
      </p:sp>
      <p:sp>
        <p:nvSpPr>
          <p:cNvPr id="43" name="TextBox 42">
            <a:extLst>
              <a:ext uri="{FF2B5EF4-FFF2-40B4-BE49-F238E27FC236}">
                <a16:creationId xmlns:a16="http://schemas.microsoft.com/office/drawing/2014/main" id="{49D77560-E81B-822C-3009-690484468183}"/>
              </a:ext>
            </a:extLst>
          </p:cNvPr>
          <p:cNvSpPr txBox="1"/>
          <p:nvPr/>
        </p:nvSpPr>
        <p:spPr>
          <a:xfrm>
            <a:off x="5364768" y="1917191"/>
            <a:ext cx="2580213" cy="461665"/>
          </a:xfrm>
          <a:prstGeom prst="rect">
            <a:avLst/>
          </a:prstGeom>
          <a:noFill/>
        </p:spPr>
        <p:txBody>
          <a:bodyPr wrap="square" rtlCol="0">
            <a:spAutoFit/>
          </a:bodyPr>
          <a:lstStyle/>
          <a:p>
            <a:r>
              <a:rPr lang="en-US" sz="2400" b="1" i="1" dirty="0" err="1">
                <a:solidFill>
                  <a:schemeClr val="accent1"/>
                </a:solidFill>
              </a:rPr>
              <a:t>DoWhy</a:t>
            </a:r>
            <a:endParaRPr lang="en-US" sz="2400" b="1" i="1" dirty="0">
              <a:solidFill>
                <a:schemeClr val="accent1"/>
              </a:solidFill>
            </a:endParaRPr>
          </a:p>
        </p:txBody>
      </p:sp>
      <p:sp>
        <p:nvSpPr>
          <p:cNvPr id="44" name="TextBox 43">
            <a:extLst>
              <a:ext uri="{FF2B5EF4-FFF2-40B4-BE49-F238E27FC236}">
                <a16:creationId xmlns:a16="http://schemas.microsoft.com/office/drawing/2014/main" id="{8B0D248D-6322-597B-E312-571AB5B89E08}"/>
              </a:ext>
            </a:extLst>
          </p:cNvPr>
          <p:cNvSpPr txBox="1"/>
          <p:nvPr/>
        </p:nvSpPr>
        <p:spPr>
          <a:xfrm>
            <a:off x="9921742" y="1940393"/>
            <a:ext cx="2580213" cy="461665"/>
          </a:xfrm>
          <a:prstGeom prst="rect">
            <a:avLst/>
          </a:prstGeom>
          <a:noFill/>
        </p:spPr>
        <p:txBody>
          <a:bodyPr wrap="square" rtlCol="0">
            <a:spAutoFit/>
          </a:bodyPr>
          <a:lstStyle/>
          <a:p>
            <a:r>
              <a:rPr lang="en-US" sz="2400" b="1" i="1" dirty="0" err="1">
                <a:solidFill>
                  <a:schemeClr val="accent1"/>
                </a:solidFill>
              </a:rPr>
              <a:t>DoWhy</a:t>
            </a:r>
            <a:endParaRPr lang="en-US" sz="2400" b="1" i="1" dirty="0">
              <a:solidFill>
                <a:schemeClr val="accent1"/>
              </a:solidFill>
            </a:endParaRPr>
          </a:p>
        </p:txBody>
      </p:sp>
    </p:spTree>
    <p:extLst>
      <p:ext uri="{BB962C8B-B14F-4D97-AF65-F5344CB8AC3E}">
        <p14:creationId xmlns:p14="http://schemas.microsoft.com/office/powerpoint/2010/main" val="2055727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4" grpId="0" animBg="1"/>
      <p:bldP spid="15" grpId="0" animBg="1"/>
      <p:bldP spid="2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CE4EDF6-6A12-F048-004F-BBC4525717A8}"/>
              </a:ext>
            </a:extLst>
          </p:cNvPr>
          <p:cNvPicPr>
            <a:picLocks noChangeAspect="1"/>
          </p:cNvPicPr>
          <p:nvPr/>
        </p:nvPicPr>
        <p:blipFill>
          <a:blip r:embed="rId2"/>
          <a:stretch>
            <a:fillRect/>
          </a:stretch>
        </p:blipFill>
        <p:spPr>
          <a:xfrm>
            <a:off x="634719" y="268125"/>
            <a:ext cx="10922561" cy="5692408"/>
          </a:xfrm>
          <a:prstGeom prst="rect">
            <a:avLst/>
          </a:prstGeom>
        </p:spPr>
      </p:pic>
    </p:spTree>
    <p:extLst>
      <p:ext uri="{BB962C8B-B14F-4D97-AF65-F5344CB8AC3E}">
        <p14:creationId xmlns:p14="http://schemas.microsoft.com/office/powerpoint/2010/main" val="4314991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51A121F-ACAD-867B-191D-1E0D7B1DB595}"/>
              </a:ext>
            </a:extLst>
          </p:cNvPr>
          <p:cNvSpPr>
            <a:spLocks noGrp="1"/>
          </p:cNvSpPr>
          <p:nvPr>
            <p:ph type="title"/>
          </p:nvPr>
        </p:nvSpPr>
        <p:spPr/>
        <p:txBody>
          <a:bodyPr>
            <a:normAutofit/>
          </a:bodyPr>
          <a:lstStyle/>
          <a:p>
            <a:r>
              <a:rPr lang="en-US" b="1" dirty="0"/>
              <a:t>Section 2:</a:t>
            </a:r>
            <a:r>
              <a:rPr lang="en-US" dirty="0"/>
              <a:t> Case studies using </a:t>
            </a:r>
            <a:r>
              <a:rPr lang="en-US" dirty="0" err="1"/>
              <a:t>DoWhy</a:t>
            </a:r>
            <a:r>
              <a:rPr lang="en-US" dirty="0"/>
              <a:t>/</a:t>
            </a:r>
            <a:r>
              <a:rPr lang="en-US" dirty="0" err="1"/>
              <a:t>PyWhy</a:t>
            </a:r>
            <a:endParaRPr lang="en-US" dirty="0"/>
          </a:p>
        </p:txBody>
      </p:sp>
      <p:sp>
        <p:nvSpPr>
          <p:cNvPr id="5" name="Text Placeholder 4">
            <a:extLst>
              <a:ext uri="{FF2B5EF4-FFF2-40B4-BE49-F238E27FC236}">
                <a16:creationId xmlns:a16="http://schemas.microsoft.com/office/drawing/2014/main" id="{8400B084-8BD0-B88C-97A5-ABB2799452ED}"/>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7181406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1">
            <a:extLst>
              <a:ext uri="{FF2B5EF4-FFF2-40B4-BE49-F238E27FC236}">
                <a16:creationId xmlns:a16="http://schemas.microsoft.com/office/drawing/2014/main" id="{821CB8F1-7F9F-4BE6-9883-7DF673B9F75F}"/>
              </a:ext>
            </a:extLst>
          </p:cNvPr>
          <p:cNvSpPr>
            <a:spLocks noGrp="1"/>
          </p:cNvSpPr>
          <p:nvPr>
            <p:ph type="title"/>
          </p:nvPr>
        </p:nvSpPr>
        <p:spPr/>
        <p:txBody>
          <a:bodyPr>
            <a:normAutofit/>
          </a:bodyPr>
          <a:lstStyle/>
          <a:p>
            <a:r>
              <a:rPr lang="en-US" b="1" dirty="0"/>
              <a:t>Case Study 1:</a:t>
            </a:r>
            <a:r>
              <a:rPr lang="en-US" dirty="0"/>
              <a:t> Estimating the effect of a customer loyalty rewards program</a:t>
            </a:r>
            <a:endParaRPr lang="en-US" b="1" dirty="0"/>
          </a:p>
        </p:txBody>
      </p:sp>
      <p:sp>
        <p:nvSpPr>
          <p:cNvPr id="2" name="TextBox 1">
            <a:extLst>
              <a:ext uri="{FF2B5EF4-FFF2-40B4-BE49-F238E27FC236}">
                <a16:creationId xmlns:a16="http://schemas.microsoft.com/office/drawing/2014/main" id="{A9AAF61F-1BB2-4E02-B9FD-B840CDB0152F}"/>
              </a:ext>
            </a:extLst>
          </p:cNvPr>
          <p:cNvSpPr txBox="1"/>
          <p:nvPr/>
        </p:nvSpPr>
        <p:spPr>
          <a:xfrm>
            <a:off x="808089" y="1859340"/>
            <a:ext cx="5287911" cy="3785652"/>
          </a:xfrm>
          <a:prstGeom prst="rect">
            <a:avLst/>
          </a:prstGeom>
          <a:noFill/>
        </p:spPr>
        <p:txBody>
          <a:bodyPr wrap="square" rtlCol="0">
            <a:spAutoFit/>
          </a:bodyPr>
          <a:lstStyle/>
          <a:p>
            <a:r>
              <a:rPr lang="en-US" sz="2400" b="0" i="0" dirty="0">
                <a:effectLst/>
                <a:latin typeface="-apple-system"/>
              </a:rPr>
              <a:t>What is the impact of offering the customer loyalty program on total sales?</a:t>
            </a:r>
          </a:p>
          <a:p>
            <a:endParaRPr lang="en-US" sz="2400" dirty="0">
              <a:latin typeface="-apple-system"/>
            </a:endParaRPr>
          </a:p>
          <a:p>
            <a:r>
              <a:rPr lang="en-US" sz="2400" b="0" i="0" dirty="0">
                <a:effectLst/>
                <a:latin typeface="-apple-system"/>
              </a:rPr>
              <a:t>If the current members </a:t>
            </a:r>
            <a:r>
              <a:rPr lang="en-US" sz="2400" b="1" i="1" dirty="0">
                <a:effectLst/>
                <a:latin typeface="-apple-system"/>
              </a:rPr>
              <a:t>had not signed up </a:t>
            </a:r>
            <a:r>
              <a:rPr lang="en-US" sz="2400" b="0" i="0" dirty="0">
                <a:effectLst/>
                <a:latin typeface="-apple-system"/>
              </a:rPr>
              <a:t>for the program, how much less would they have spent?</a:t>
            </a:r>
          </a:p>
          <a:p>
            <a:endParaRPr lang="en-US" sz="2400" dirty="0">
              <a:latin typeface="-apple-system"/>
            </a:endParaRPr>
          </a:p>
          <a:p>
            <a:r>
              <a:rPr lang="en-US" sz="2400" b="1" dirty="0">
                <a:latin typeface="-apple-system"/>
              </a:rPr>
              <a:t>ATT:</a:t>
            </a:r>
            <a:r>
              <a:rPr lang="en-US" sz="2400" dirty="0">
                <a:latin typeface="-apple-system"/>
              </a:rPr>
              <a:t> </a:t>
            </a:r>
            <a:r>
              <a:rPr lang="en-US" sz="2400" i="1" dirty="0">
                <a:latin typeface="-apple-system"/>
              </a:rPr>
              <a:t>Average treatment effect on the treated </a:t>
            </a:r>
            <a:r>
              <a:rPr lang="en-US" sz="2400" dirty="0">
                <a:latin typeface="-apple-system"/>
              </a:rPr>
              <a:t>(customers who signed up for the program)</a:t>
            </a:r>
            <a:endParaRPr lang="en-US" sz="2400" dirty="0"/>
          </a:p>
        </p:txBody>
      </p:sp>
      <p:pic>
        <p:nvPicPr>
          <p:cNvPr id="5" name="Picture 4">
            <a:extLst>
              <a:ext uri="{FF2B5EF4-FFF2-40B4-BE49-F238E27FC236}">
                <a16:creationId xmlns:a16="http://schemas.microsoft.com/office/drawing/2014/main" id="{9FACAB7D-6681-478E-8FC9-A524A5702381}"/>
              </a:ext>
            </a:extLst>
          </p:cNvPr>
          <p:cNvPicPr>
            <a:picLocks noChangeAspect="1"/>
          </p:cNvPicPr>
          <p:nvPr/>
        </p:nvPicPr>
        <p:blipFill>
          <a:blip r:embed="rId3"/>
          <a:stretch>
            <a:fillRect/>
          </a:stretch>
        </p:blipFill>
        <p:spPr>
          <a:xfrm>
            <a:off x="6501856" y="1475774"/>
            <a:ext cx="5690144" cy="5305098"/>
          </a:xfrm>
          <a:prstGeom prst="rect">
            <a:avLst/>
          </a:prstGeom>
        </p:spPr>
      </p:pic>
      <p:sp>
        <p:nvSpPr>
          <p:cNvPr id="8" name="Rectangle 7">
            <a:extLst>
              <a:ext uri="{FF2B5EF4-FFF2-40B4-BE49-F238E27FC236}">
                <a16:creationId xmlns:a16="http://schemas.microsoft.com/office/drawing/2014/main" id="{2E38F161-4FED-4530-99DE-48AF261CBF45}"/>
              </a:ext>
            </a:extLst>
          </p:cNvPr>
          <p:cNvSpPr/>
          <p:nvPr/>
        </p:nvSpPr>
        <p:spPr>
          <a:xfrm>
            <a:off x="335280" y="5862319"/>
            <a:ext cx="11539394" cy="8331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t>You can try out this example on </a:t>
            </a:r>
            <a:r>
              <a:rPr lang="en-US" sz="2400" dirty="0" err="1"/>
              <a:t>Github</a:t>
            </a:r>
            <a:r>
              <a:rPr lang="en-US" sz="2400" dirty="0"/>
              <a:t>: </a:t>
            </a:r>
            <a:r>
              <a:rPr lang="en-US" sz="1600" i="1" dirty="0">
                <a:solidFill>
                  <a:schemeClr val="bg1"/>
                </a:solidFill>
                <a:hlinkClick r:id="rId4">
                  <a:extLst>
                    <a:ext uri="{A12FA001-AC4F-418D-AE19-62706E023703}">
                      <ahyp:hlinkClr xmlns:ahyp="http://schemas.microsoft.com/office/drawing/2018/hyperlinkcolor" val="tx"/>
                    </a:ext>
                  </a:extLst>
                </a:hlinkClick>
              </a:rPr>
              <a:t>github.com/microsoft/dowhy/blob/master/docs/source/example_notebooks/dowhy_example_effect_of_memberrewards_program.ipynb</a:t>
            </a:r>
            <a:endParaRPr lang="en-US" i="1" dirty="0">
              <a:solidFill>
                <a:schemeClr val="bg1"/>
              </a:solidFill>
            </a:endParaRPr>
          </a:p>
        </p:txBody>
      </p:sp>
    </p:spTree>
    <p:extLst>
      <p:ext uri="{BB962C8B-B14F-4D97-AF65-F5344CB8AC3E}">
        <p14:creationId xmlns:p14="http://schemas.microsoft.com/office/powerpoint/2010/main" val="17953236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BB7BDBF-161E-4CDE-B0F1-A0C27735EAA5}"/>
              </a:ext>
            </a:extLst>
          </p:cNvPr>
          <p:cNvSpPr/>
          <p:nvPr/>
        </p:nvSpPr>
        <p:spPr>
          <a:xfrm>
            <a:off x="203200" y="3576320"/>
            <a:ext cx="9885680" cy="20523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D805E2CF-DA7B-4445-906F-C153DDEC1EA8}"/>
              </a:ext>
            </a:extLst>
          </p:cNvPr>
          <p:cNvPicPr>
            <a:picLocks noChangeAspect="1"/>
          </p:cNvPicPr>
          <p:nvPr/>
        </p:nvPicPr>
        <p:blipFill>
          <a:blip r:embed="rId4"/>
          <a:stretch>
            <a:fillRect/>
          </a:stretch>
        </p:blipFill>
        <p:spPr>
          <a:xfrm>
            <a:off x="3968107" y="2893512"/>
            <a:ext cx="8223894" cy="3724590"/>
          </a:xfrm>
          <a:prstGeom prst="rect">
            <a:avLst/>
          </a:prstGeom>
        </p:spPr>
      </p:pic>
      <p:sp>
        <p:nvSpPr>
          <p:cNvPr id="11" name="Title 10">
            <a:extLst>
              <a:ext uri="{FF2B5EF4-FFF2-40B4-BE49-F238E27FC236}">
                <a16:creationId xmlns:a16="http://schemas.microsoft.com/office/drawing/2014/main" id="{57610913-3552-4A02-AADA-53B6C7BB6CB8}"/>
              </a:ext>
            </a:extLst>
          </p:cNvPr>
          <p:cNvSpPr>
            <a:spLocks noGrp="1"/>
          </p:cNvSpPr>
          <p:nvPr>
            <p:ph type="title"/>
          </p:nvPr>
        </p:nvSpPr>
        <p:spPr>
          <a:xfrm>
            <a:off x="413358" y="114605"/>
            <a:ext cx="11574049" cy="1325563"/>
          </a:xfrm>
        </p:spPr>
        <p:txBody>
          <a:bodyPr>
            <a:noAutofit/>
          </a:bodyPr>
          <a:lstStyle/>
          <a:p>
            <a:r>
              <a:rPr lang="en-US" sz="3600" b="1" dirty="0"/>
              <a:t>Step 1: Modeling</a:t>
            </a:r>
            <a:r>
              <a:rPr lang="en-US" sz="3600" dirty="0"/>
              <a:t>. Create causal graph to encode assumptions.</a:t>
            </a:r>
            <a:br>
              <a:rPr lang="en-US" sz="3600" dirty="0"/>
            </a:br>
            <a:endParaRPr lang="en-US" sz="3600" dirty="0"/>
          </a:p>
        </p:txBody>
      </p:sp>
      <p:pic>
        <p:nvPicPr>
          <p:cNvPr id="14" name="Picture 13">
            <a:extLst>
              <a:ext uri="{FF2B5EF4-FFF2-40B4-BE49-F238E27FC236}">
                <a16:creationId xmlns:a16="http://schemas.microsoft.com/office/drawing/2014/main" id="{894DA6B2-5E33-47F6-A1B0-E6A584A2ACDF}"/>
              </a:ext>
            </a:extLst>
          </p:cNvPr>
          <p:cNvPicPr>
            <a:picLocks noChangeAspect="1"/>
          </p:cNvPicPr>
          <p:nvPr/>
        </p:nvPicPr>
        <p:blipFill rotWithShape="1">
          <a:blip r:embed="rId5"/>
          <a:srcRect t="5212"/>
          <a:stretch/>
        </p:blipFill>
        <p:spPr>
          <a:xfrm>
            <a:off x="853570" y="1451291"/>
            <a:ext cx="8584939" cy="1325563"/>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4132721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extLst>
    <p:ext uri="{6950BFC3-D8DA-4A85-94F7-54DA5524770B}">
      <p188:commentRel xmlns:p188="http://schemas.microsoft.com/office/powerpoint/2018/8/main" r:id="rId3"/>
    </p:ext>
  </p:extLs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510377-23F1-4E75-BFB2-3DE9CA6A24AA}"/>
              </a:ext>
            </a:extLst>
          </p:cNvPr>
          <p:cNvSpPr>
            <a:spLocks noGrp="1"/>
          </p:cNvSpPr>
          <p:nvPr>
            <p:ph type="title"/>
          </p:nvPr>
        </p:nvSpPr>
        <p:spPr>
          <a:xfrm>
            <a:off x="388307" y="-144072"/>
            <a:ext cx="10965493" cy="1325563"/>
          </a:xfrm>
        </p:spPr>
        <p:txBody>
          <a:bodyPr>
            <a:normAutofit/>
          </a:bodyPr>
          <a:lstStyle/>
          <a:p>
            <a:r>
              <a:rPr lang="en-US" sz="3600" b="1" dirty="0"/>
              <a:t>Step 2: Identification.</a:t>
            </a:r>
            <a:r>
              <a:rPr lang="en-US" sz="3600" dirty="0"/>
              <a:t> Formulate what to estimate</a:t>
            </a:r>
          </a:p>
        </p:txBody>
      </p:sp>
      <p:sp>
        <p:nvSpPr>
          <p:cNvPr id="3" name="Content Placeholder 2">
            <a:extLst>
              <a:ext uri="{FF2B5EF4-FFF2-40B4-BE49-F238E27FC236}">
                <a16:creationId xmlns:a16="http://schemas.microsoft.com/office/drawing/2014/main" id="{8FE5FB7A-394F-4DBE-A249-6D1B5D33829B}"/>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4225C702-1B6B-4B17-9183-8028759D0AF6}"/>
              </a:ext>
            </a:extLst>
          </p:cNvPr>
          <p:cNvPicPr>
            <a:picLocks noChangeAspect="1"/>
          </p:cNvPicPr>
          <p:nvPr/>
        </p:nvPicPr>
        <p:blipFill rotWithShape="1">
          <a:blip r:embed="rId2"/>
          <a:srcRect r="14509" b="15871"/>
          <a:stretch/>
        </p:blipFill>
        <p:spPr>
          <a:xfrm>
            <a:off x="388307" y="1465546"/>
            <a:ext cx="11574050" cy="4961938"/>
          </a:xfrm>
          <a:prstGeom prst="rect">
            <a:avLst/>
          </a:prstGeom>
          <a:ln>
            <a:noFill/>
          </a:ln>
          <a:effectLst>
            <a:outerShdw blurRad="190500" algn="tl" rotWithShape="0">
              <a:srgbClr val="000000">
                <a:alpha val="70000"/>
              </a:srgbClr>
            </a:outerShdw>
          </a:effectLst>
        </p:spPr>
      </p:pic>
      <p:sp>
        <p:nvSpPr>
          <p:cNvPr id="6" name="Rectangle 5">
            <a:extLst>
              <a:ext uri="{FF2B5EF4-FFF2-40B4-BE49-F238E27FC236}">
                <a16:creationId xmlns:a16="http://schemas.microsoft.com/office/drawing/2014/main" id="{2A768C93-5ED6-4361-8BC7-D1C03C55E5F0}"/>
              </a:ext>
            </a:extLst>
          </p:cNvPr>
          <p:cNvSpPr/>
          <p:nvPr/>
        </p:nvSpPr>
        <p:spPr>
          <a:xfrm>
            <a:off x="388307" y="2329841"/>
            <a:ext cx="11574050" cy="41349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F732E320-F87D-429C-A993-F3327BC5BB55}"/>
              </a:ext>
            </a:extLst>
          </p:cNvPr>
          <p:cNvCxnSpPr>
            <a:cxnSpLocks/>
          </p:cNvCxnSpPr>
          <p:nvPr/>
        </p:nvCxnSpPr>
        <p:spPr>
          <a:xfrm>
            <a:off x="2959063" y="1868743"/>
            <a:ext cx="1387466" cy="0"/>
          </a:xfrm>
          <a:prstGeom prst="line">
            <a:avLst/>
          </a:prstGeom>
          <a:ln w="38100"/>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176639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1D5F27-BAB9-47A0-AF43-21857BFB05AB}"/>
              </a:ext>
            </a:extLst>
          </p:cNvPr>
          <p:cNvSpPr>
            <a:spLocks noGrp="1"/>
          </p:cNvSpPr>
          <p:nvPr>
            <p:ph type="title"/>
          </p:nvPr>
        </p:nvSpPr>
        <p:spPr>
          <a:xfrm>
            <a:off x="514641" y="-31316"/>
            <a:ext cx="10515600" cy="1072640"/>
          </a:xfrm>
        </p:spPr>
        <p:txBody>
          <a:bodyPr>
            <a:normAutofit/>
          </a:bodyPr>
          <a:lstStyle/>
          <a:p>
            <a:r>
              <a:rPr lang="en-US" sz="3600" b="1" dirty="0"/>
              <a:t>Step 3: Estimation. </a:t>
            </a:r>
            <a:r>
              <a:rPr lang="en-US" sz="3600" dirty="0"/>
              <a:t>Compute the estimate</a:t>
            </a:r>
          </a:p>
        </p:txBody>
      </p:sp>
      <p:pic>
        <p:nvPicPr>
          <p:cNvPr id="5" name="Picture 4">
            <a:extLst>
              <a:ext uri="{FF2B5EF4-FFF2-40B4-BE49-F238E27FC236}">
                <a16:creationId xmlns:a16="http://schemas.microsoft.com/office/drawing/2014/main" id="{E866C226-F43E-45D0-ACFD-CE146989A95D}"/>
              </a:ext>
            </a:extLst>
          </p:cNvPr>
          <p:cNvPicPr>
            <a:picLocks noChangeAspect="1"/>
          </p:cNvPicPr>
          <p:nvPr/>
        </p:nvPicPr>
        <p:blipFill>
          <a:blip r:embed="rId2"/>
          <a:stretch>
            <a:fillRect/>
          </a:stretch>
        </p:blipFill>
        <p:spPr>
          <a:xfrm>
            <a:off x="514641" y="1041324"/>
            <a:ext cx="11429031" cy="5672628"/>
          </a:xfrm>
          <a:prstGeom prst="rect">
            <a:avLst/>
          </a:prstGeom>
          <a:ln>
            <a:noFill/>
          </a:ln>
          <a:effectLst>
            <a:outerShdw blurRad="190500" algn="tl" rotWithShape="0">
              <a:srgbClr val="000000">
                <a:alpha val="70000"/>
              </a:srgbClr>
            </a:outerShdw>
          </a:effectLst>
        </p:spPr>
      </p:pic>
      <p:cxnSp>
        <p:nvCxnSpPr>
          <p:cNvPr id="7" name="Straight Connector 6">
            <a:extLst>
              <a:ext uri="{FF2B5EF4-FFF2-40B4-BE49-F238E27FC236}">
                <a16:creationId xmlns:a16="http://schemas.microsoft.com/office/drawing/2014/main" id="{321DA943-0994-4568-96EE-FED8E2423018}"/>
              </a:ext>
            </a:extLst>
          </p:cNvPr>
          <p:cNvCxnSpPr>
            <a:cxnSpLocks/>
          </p:cNvCxnSpPr>
          <p:nvPr/>
        </p:nvCxnSpPr>
        <p:spPr>
          <a:xfrm>
            <a:off x="2069717" y="1280021"/>
            <a:ext cx="1387466" cy="0"/>
          </a:xfrm>
          <a:prstGeom prst="line">
            <a:avLst/>
          </a:prstGeom>
          <a:ln w="38100"/>
        </p:spPr>
        <p:style>
          <a:lnRef idx="1">
            <a:schemeClr val="accent2"/>
          </a:lnRef>
          <a:fillRef idx="0">
            <a:schemeClr val="accent2"/>
          </a:fillRef>
          <a:effectRef idx="0">
            <a:schemeClr val="accent2"/>
          </a:effectRef>
          <a:fontRef idx="minor">
            <a:schemeClr val="tx1"/>
          </a:fontRef>
        </p:style>
      </p:cxnSp>
      <p:sp>
        <p:nvSpPr>
          <p:cNvPr id="9" name="Rectangle 8">
            <a:extLst>
              <a:ext uri="{FF2B5EF4-FFF2-40B4-BE49-F238E27FC236}">
                <a16:creationId xmlns:a16="http://schemas.microsoft.com/office/drawing/2014/main" id="{33E259B9-61AB-4F79-855B-CE6EDA23889D}"/>
              </a:ext>
            </a:extLst>
          </p:cNvPr>
          <p:cNvSpPr/>
          <p:nvPr/>
        </p:nvSpPr>
        <p:spPr>
          <a:xfrm>
            <a:off x="514641" y="2069863"/>
            <a:ext cx="11429031" cy="46440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72578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D9D93E-7FA3-4ED9-828B-55E3D144B14C}"/>
              </a:ext>
            </a:extLst>
          </p:cNvPr>
          <p:cNvSpPr>
            <a:spLocks noGrp="1"/>
          </p:cNvSpPr>
          <p:nvPr>
            <p:ph type="title"/>
          </p:nvPr>
        </p:nvSpPr>
        <p:spPr/>
        <p:txBody>
          <a:bodyPr>
            <a:normAutofit/>
          </a:bodyPr>
          <a:lstStyle/>
          <a:p>
            <a:r>
              <a:rPr lang="en-US" sz="3600" b="1" dirty="0"/>
              <a:t>Step 4: Refutation.</a:t>
            </a:r>
            <a:r>
              <a:rPr lang="en-US" sz="3600" dirty="0"/>
              <a:t> Validate the assumptions</a:t>
            </a:r>
          </a:p>
        </p:txBody>
      </p:sp>
      <p:sp>
        <p:nvSpPr>
          <p:cNvPr id="6" name="Content Placeholder 5">
            <a:extLst>
              <a:ext uri="{FF2B5EF4-FFF2-40B4-BE49-F238E27FC236}">
                <a16:creationId xmlns:a16="http://schemas.microsoft.com/office/drawing/2014/main" id="{5B09F84D-1CB1-52B3-EC9D-FB4BB97E43FB}"/>
              </a:ext>
            </a:extLst>
          </p:cNvPr>
          <p:cNvSpPr>
            <a:spLocks noGrp="1"/>
          </p:cNvSpPr>
          <p:nvPr>
            <p:ph idx="1"/>
          </p:nvPr>
        </p:nvSpPr>
        <p:spPr/>
        <p:txBody>
          <a:bodyPr>
            <a:normAutofit fontScale="85000" lnSpcReduction="10000"/>
          </a:bodyPr>
          <a:lstStyle/>
          <a:p>
            <a:pPr marL="0" indent="0">
              <a:buNone/>
            </a:pPr>
            <a:r>
              <a:rPr lang="en-US" dirty="0"/>
              <a:t>Obtained estimate depends on many (untestable) assumptions.</a:t>
            </a:r>
          </a:p>
          <a:p>
            <a:pPr marL="0" indent="0">
              <a:buNone/>
            </a:pPr>
            <a:r>
              <a:rPr lang="en-US" b="1" dirty="0"/>
              <a:t>Model: </a:t>
            </a:r>
          </a:p>
          <a:p>
            <a:pPr marL="0" indent="0">
              <a:buNone/>
            </a:pPr>
            <a:r>
              <a:rPr lang="en-US" dirty="0"/>
              <a:t>	Did we miss any unobserved variables in the assumed graph?</a:t>
            </a:r>
          </a:p>
          <a:p>
            <a:pPr marL="0" indent="0">
              <a:buNone/>
            </a:pPr>
            <a:r>
              <a:rPr lang="en-US" dirty="0"/>
              <a:t>	Did we miss any edge between two variables in the assumed graph?</a:t>
            </a:r>
          </a:p>
          <a:p>
            <a:pPr marL="0" indent="0">
              <a:buNone/>
            </a:pPr>
            <a:r>
              <a:rPr lang="en-US" b="1" dirty="0"/>
              <a:t>Identify:</a:t>
            </a:r>
          </a:p>
          <a:p>
            <a:pPr marL="0" indent="0">
              <a:buNone/>
            </a:pPr>
            <a:r>
              <a:rPr lang="en-US" dirty="0"/>
              <a:t>	Did we make any parametric assumption for deriving the </a:t>
            </a:r>
            <a:r>
              <a:rPr lang="en-US" dirty="0" err="1"/>
              <a:t>estimand</a:t>
            </a:r>
            <a:r>
              <a:rPr lang="en-US" dirty="0"/>
              <a:t>?</a:t>
            </a:r>
          </a:p>
          <a:p>
            <a:pPr marL="0" indent="0">
              <a:buNone/>
            </a:pPr>
            <a:r>
              <a:rPr lang="en-US" b="1" dirty="0"/>
              <a:t>Estimate:</a:t>
            </a:r>
          </a:p>
          <a:p>
            <a:pPr marL="0" indent="0">
              <a:buNone/>
            </a:pPr>
            <a:r>
              <a:rPr lang="en-US" dirty="0"/>
              <a:t>	Is the assumed functional form sufficient for capturing the variation in         	data?</a:t>
            </a:r>
          </a:p>
          <a:p>
            <a:pPr marL="0" indent="0">
              <a:buNone/>
            </a:pPr>
            <a:r>
              <a:rPr lang="en-US" dirty="0"/>
              <a:t>	Do the estimator assumptions lead to high variance?</a:t>
            </a:r>
          </a:p>
          <a:p>
            <a:endParaRPr lang="en-US" dirty="0"/>
          </a:p>
        </p:txBody>
      </p:sp>
    </p:spTree>
    <p:extLst>
      <p:ext uri="{BB962C8B-B14F-4D97-AF65-F5344CB8AC3E}">
        <p14:creationId xmlns:p14="http://schemas.microsoft.com/office/powerpoint/2010/main" val="24550589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686397-8607-49ED-8739-41AE7D57DE07}"/>
              </a:ext>
            </a:extLst>
          </p:cNvPr>
          <p:cNvSpPr>
            <a:spLocks noGrp="1"/>
          </p:cNvSpPr>
          <p:nvPr>
            <p:ph type="title"/>
          </p:nvPr>
        </p:nvSpPr>
        <p:spPr/>
        <p:txBody>
          <a:bodyPr/>
          <a:lstStyle/>
          <a:p>
            <a:r>
              <a:rPr lang="en-US" b="1"/>
              <a:t>Best practice: </a:t>
            </a:r>
            <a:r>
              <a:rPr lang="en-US"/>
              <a:t>Do refutation/robustness tests for as many assumptions as possible</a:t>
            </a:r>
          </a:p>
        </p:txBody>
      </p:sp>
      <p:sp>
        <p:nvSpPr>
          <p:cNvPr id="6" name="Text Placeholder 5">
            <a:extLst>
              <a:ext uri="{FF2B5EF4-FFF2-40B4-BE49-F238E27FC236}">
                <a16:creationId xmlns:a16="http://schemas.microsoft.com/office/drawing/2014/main" id="{49D60820-5123-4309-B7B6-10086175438E}"/>
              </a:ext>
            </a:extLst>
          </p:cNvPr>
          <p:cNvSpPr>
            <a:spLocks noGrp="1"/>
          </p:cNvSpPr>
          <p:nvPr>
            <p:ph type="body" idx="1"/>
          </p:nvPr>
        </p:nvSpPr>
        <p:spPr/>
        <p:txBody>
          <a:bodyPr/>
          <a:lstStyle/>
          <a:p>
            <a:r>
              <a:rPr lang="en-US"/>
              <a:t>UNIT TESTS</a:t>
            </a:r>
          </a:p>
        </p:txBody>
      </p:sp>
      <p:sp>
        <p:nvSpPr>
          <p:cNvPr id="7" name="Content Placeholder 6">
            <a:extLst>
              <a:ext uri="{FF2B5EF4-FFF2-40B4-BE49-F238E27FC236}">
                <a16:creationId xmlns:a16="http://schemas.microsoft.com/office/drawing/2014/main" id="{BA1D52F0-4F81-4AB1-9BE6-BE3B30A6A25D}"/>
              </a:ext>
            </a:extLst>
          </p:cNvPr>
          <p:cNvSpPr>
            <a:spLocks noGrp="1"/>
          </p:cNvSpPr>
          <p:nvPr>
            <p:ph sz="half" idx="2"/>
          </p:nvPr>
        </p:nvSpPr>
        <p:spPr/>
        <p:txBody>
          <a:bodyPr>
            <a:normAutofit fontScale="92500"/>
          </a:bodyPr>
          <a:lstStyle/>
          <a:p>
            <a:pPr marL="0" indent="0">
              <a:buNone/>
            </a:pPr>
            <a:r>
              <a:rPr lang="en-US" b="1">
                <a:solidFill>
                  <a:schemeClr val="accent1"/>
                </a:solidFill>
              </a:rPr>
              <a:t>Model:</a:t>
            </a:r>
          </a:p>
          <a:p>
            <a:r>
              <a:rPr lang="en-US"/>
              <a:t>Conditional Independence Test</a:t>
            </a:r>
          </a:p>
          <a:p>
            <a:pPr marL="0" indent="0">
              <a:buNone/>
            </a:pPr>
            <a:r>
              <a:rPr lang="en-US" b="1">
                <a:solidFill>
                  <a:schemeClr val="accent1"/>
                </a:solidFill>
              </a:rPr>
              <a:t>Identify:</a:t>
            </a:r>
          </a:p>
          <a:p>
            <a:r>
              <a:rPr lang="en-US"/>
              <a:t>D-separation Test</a:t>
            </a:r>
          </a:p>
          <a:p>
            <a:pPr marL="0" indent="0">
              <a:buNone/>
            </a:pPr>
            <a:r>
              <a:rPr lang="en-US" b="1">
                <a:solidFill>
                  <a:schemeClr val="accent1"/>
                </a:solidFill>
              </a:rPr>
              <a:t>Estimate:</a:t>
            </a:r>
          </a:p>
          <a:p>
            <a:r>
              <a:rPr lang="en-US"/>
              <a:t>Bootstrap Refuter</a:t>
            </a:r>
          </a:p>
          <a:p>
            <a:r>
              <a:rPr lang="en-US"/>
              <a:t>Data Subset Refuter</a:t>
            </a:r>
          </a:p>
        </p:txBody>
      </p:sp>
      <p:sp>
        <p:nvSpPr>
          <p:cNvPr id="8" name="Text Placeholder 7">
            <a:extLst>
              <a:ext uri="{FF2B5EF4-FFF2-40B4-BE49-F238E27FC236}">
                <a16:creationId xmlns:a16="http://schemas.microsoft.com/office/drawing/2014/main" id="{3D17B0D7-6B6C-437E-995F-BA0C4CC083A8}"/>
              </a:ext>
            </a:extLst>
          </p:cNvPr>
          <p:cNvSpPr>
            <a:spLocks noGrp="1"/>
          </p:cNvSpPr>
          <p:nvPr>
            <p:ph type="body" sz="quarter" idx="3"/>
          </p:nvPr>
        </p:nvSpPr>
        <p:spPr/>
        <p:txBody>
          <a:bodyPr/>
          <a:lstStyle/>
          <a:p>
            <a:r>
              <a:rPr lang="en-US"/>
              <a:t>INTEGRATION TESTS</a:t>
            </a:r>
          </a:p>
        </p:txBody>
      </p:sp>
      <p:sp>
        <p:nvSpPr>
          <p:cNvPr id="9" name="Content Placeholder 8">
            <a:extLst>
              <a:ext uri="{FF2B5EF4-FFF2-40B4-BE49-F238E27FC236}">
                <a16:creationId xmlns:a16="http://schemas.microsoft.com/office/drawing/2014/main" id="{3EAFA8B8-F4DE-4A15-AEAE-4CDACF9A85F5}"/>
              </a:ext>
            </a:extLst>
          </p:cNvPr>
          <p:cNvSpPr>
            <a:spLocks noGrp="1"/>
          </p:cNvSpPr>
          <p:nvPr>
            <p:ph sz="quarter" idx="4"/>
          </p:nvPr>
        </p:nvSpPr>
        <p:spPr/>
        <p:txBody>
          <a:bodyPr>
            <a:normAutofit fontScale="92500"/>
          </a:bodyPr>
          <a:lstStyle/>
          <a:p>
            <a:pPr marL="0" indent="0">
              <a:buNone/>
            </a:pPr>
            <a:r>
              <a:rPr lang="en-US" b="1">
                <a:solidFill>
                  <a:schemeClr val="accent1"/>
                </a:solidFill>
              </a:rPr>
              <a:t>Test all steps at once.</a:t>
            </a:r>
          </a:p>
          <a:p>
            <a:r>
              <a:rPr lang="en-US"/>
              <a:t>Placebo Treatment Refuter</a:t>
            </a:r>
          </a:p>
          <a:p>
            <a:r>
              <a:rPr lang="en-US"/>
              <a:t>Dummy Outcome Refuter</a:t>
            </a:r>
          </a:p>
          <a:p>
            <a:r>
              <a:rPr lang="en-US"/>
              <a:t>Random Common Cause Refuter</a:t>
            </a:r>
          </a:p>
          <a:p>
            <a:r>
              <a:rPr lang="en-US"/>
              <a:t>Sensitivity Analysis</a:t>
            </a:r>
          </a:p>
          <a:p>
            <a:r>
              <a:rPr lang="en-US"/>
              <a:t>Simulated Outcome Refuter /Synth-validation </a:t>
            </a:r>
            <a:r>
              <a:rPr lang="en-US" sz="2000"/>
              <a:t>[Schuler et al. 2017]</a:t>
            </a:r>
          </a:p>
        </p:txBody>
      </p:sp>
      <p:sp>
        <p:nvSpPr>
          <p:cNvPr id="3" name="Rectangle 2">
            <a:extLst>
              <a:ext uri="{FF2B5EF4-FFF2-40B4-BE49-F238E27FC236}">
                <a16:creationId xmlns:a16="http://schemas.microsoft.com/office/drawing/2014/main" id="{F9DEE03F-4C89-4264-AD59-249F328AEA02}"/>
              </a:ext>
            </a:extLst>
          </p:cNvPr>
          <p:cNvSpPr/>
          <p:nvPr/>
        </p:nvSpPr>
        <p:spPr>
          <a:xfrm>
            <a:off x="838200" y="6055360"/>
            <a:ext cx="10515600" cy="7216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t>All these refutation methods are implemented in DoWhy.</a:t>
            </a:r>
            <a:r>
              <a:rPr lang="en-US" sz="2400" dirty="0"/>
              <a:t> </a:t>
            </a:r>
            <a:br>
              <a:rPr lang="en-US" sz="2400" dirty="0"/>
            </a:br>
            <a:r>
              <a:rPr lang="en-US" sz="2400" b="1" dirty="0"/>
              <a:t>Caveat: </a:t>
            </a:r>
            <a:r>
              <a:rPr lang="en-US" sz="2400" dirty="0"/>
              <a:t>They can refute a given analysis, </a:t>
            </a:r>
            <a:r>
              <a:rPr lang="en-US" sz="2400" i="1" dirty="0"/>
              <a:t>but</a:t>
            </a:r>
            <a:r>
              <a:rPr lang="en-US" sz="2400" dirty="0"/>
              <a:t> </a:t>
            </a:r>
            <a:r>
              <a:rPr lang="en-US" sz="2400" i="1" dirty="0"/>
              <a:t>cannot prove its correctness.</a:t>
            </a:r>
            <a:r>
              <a:rPr lang="en-US" sz="2400" dirty="0"/>
              <a:t> </a:t>
            </a:r>
            <a:endParaRPr lang="en-US" sz="2400"/>
          </a:p>
        </p:txBody>
      </p:sp>
    </p:spTree>
    <p:extLst>
      <p:ext uri="{BB962C8B-B14F-4D97-AF65-F5344CB8AC3E}">
        <p14:creationId xmlns:p14="http://schemas.microsoft.com/office/powerpoint/2010/main" val="34268088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B8C2E6B-6F32-49CC-A978-BA37E8AD26A1}"/>
              </a:ext>
            </a:extLst>
          </p:cNvPr>
          <p:cNvSpPr>
            <a:spLocks noGrp="1"/>
          </p:cNvSpPr>
          <p:nvPr>
            <p:ph type="title"/>
          </p:nvPr>
        </p:nvSpPr>
        <p:spPr/>
        <p:txBody>
          <a:bodyPr/>
          <a:lstStyle/>
          <a:p>
            <a:r>
              <a:rPr lang="en-US"/>
              <a:t>Example 1: Conditional Independence </a:t>
            </a:r>
            <a:r>
              <a:rPr lang="en-US" dirty="0"/>
              <a:t>Refuter</a:t>
            </a:r>
            <a:endParaRPr lang="en-US"/>
          </a:p>
        </p:txBody>
      </p:sp>
      <p:sp>
        <p:nvSpPr>
          <p:cNvPr id="8" name="Content Placeholder 7">
            <a:extLst>
              <a:ext uri="{FF2B5EF4-FFF2-40B4-BE49-F238E27FC236}">
                <a16:creationId xmlns:a16="http://schemas.microsoft.com/office/drawing/2014/main" id="{7BA6DB42-541E-49D9-93CE-0807DE0AE681}"/>
              </a:ext>
            </a:extLst>
          </p:cNvPr>
          <p:cNvSpPr>
            <a:spLocks noGrp="1"/>
          </p:cNvSpPr>
          <p:nvPr>
            <p:ph idx="1"/>
          </p:nvPr>
        </p:nvSpPr>
        <p:spPr>
          <a:xfrm>
            <a:off x="838200" y="1825625"/>
            <a:ext cx="6224107" cy="4351338"/>
          </a:xfrm>
        </p:spPr>
        <p:txBody>
          <a:bodyPr>
            <a:normAutofit/>
          </a:bodyPr>
          <a:lstStyle/>
          <a:p>
            <a:pPr marL="0" indent="0">
              <a:buNone/>
            </a:pPr>
            <a:r>
              <a:rPr lang="en-US" dirty="0"/>
              <a:t>Through its edges, each causal </a:t>
            </a:r>
            <a:r>
              <a:rPr lang="en-US"/>
              <a:t>graph </a:t>
            </a:r>
            <a:r>
              <a:rPr lang="en-US" dirty="0"/>
              <a:t>implies </a:t>
            </a:r>
            <a:r>
              <a:rPr lang="en-US"/>
              <a:t>certain conditional independence</a:t>
            </a:r>
            <a:r>
              <a:rPr lang="en-US" dirty="0"/>
              <a:t> constraints on its nodes. </a:t>
            </a:r>
            <a:r>
              <a:rPr lang="en-US" sz="2400" i="1" dirty="0"/>
              <a:t>[d-separation, Pearl 2009]</a:t>
            </a:r>
            <a:endParaRPr lang="en-US" i="1" dirty="0"/>
          </a:p>
          <a:p>
            <a:pPr marL="0" indent="0">
              <a:buNone/>
            </a:pPr>
            <a:endParaRPr lang="en-US" sz="400" b="1" dirty="0"/>
          </a:p>
          <a:p>
            <a:pPr marL="0" indent="0">
              <a:buNone/>
            </a:pPr>
            <a:r>
              <a:rPr lang="en-US" b="1" dirty="0"/>
              <a:t>Model refutation:</a:t>
            </a:r>
            <a:r>
              <a:rPr lang="en-US" dirty="0"/>
              <a:t> Check if the observed data satisfies the assumed model’s independence constraints. </a:t>
            </a:r>
          </a:p>
          <a:p>
            <a:pPr lvl="1"/>
            <a:r>
              <a:rPr lang="en-US" dirty="0"/>
              <a:t>Use an appropriate statistical test for independence </a:t>
            </a:r>
            <a:r>
              <a:rPr lang="en-US" sz="2000" i="1" dirty="0"/>
              <a:t>[Heinze-</a:t>
            </a:r>
            <a:r>
              <a:rPr lang="en-US" sz="2000" i="1" dirty="0" err="1"/>
              <a:t>Demel</a:t>
            </a:r>
            <a:r>
              <a:rPr lang="en-US" sz="2000" i="1" dirty="0"/>
              <a:t> et al. 2018]</a:t>
            </a:r>
            <a:r>
              <a:rPr lang="en-US" i="1" dirty="0"/>
              <a:t>. </a:t>
            </a:r>
          </a:p>
          <a:p>
            <a:r>
              <a:rPr lang="en-US" dirty="0"/>
              <a:t>If not, </a:t>
            </a:r>
            <a:r>
              <a:rPr lang="en-US"/>
              <a:t>the </a:t>
            </a:r>
            <a:r>
              <a:rPr lang="en-US" dirty="0"/>
              <a:t>model is incorrect.</a:t>
            </a:r>
            <a:endParaRPr lang="en-US"/>
          </a:p>
        </p:txBody>
      </p:sp>
      <p:sp>
        <p:nvSpPr>
          <p:cNvPr id="4" name="Oval 3">
            <a:extLst>
              <a:ext uri="{FF2B5EF4-FFF2-40B4-BE49-F238E27FC236}">
                <a16:creationId xmlns:a16="http://schemas.microsoft.com/office/drawing/2014/main" id="{2410169F-2435-4B90-B5FF-14B516D8168C}"/>
              </a:ext>
            </a:extLst>
          </p:cNvPr>
          <p:cNvSpPr/>
          <p:nvPr/>
        </p:nvSpPr>
        <p:spPr>
          <a:xfrm>
            <a:off x="8869759" y="3088860"/>
            <a:ext cx="862126" cy="862126"/>
          </a:xfrm>
          <a:prstGeom prst="ellipse">
            <a:avLst/>
          </a:prstGeom>
          <a:ln w="38100"/>
        </p:spPr>
        <p:style>
          <a:lnRef idx="2">
            <a:schemeClr val="dk1"/>
          </a:lnRef>
          <a:fillRef idx="1">
            <a:schemeClr val="lt1"/>
          </a:fillRef>
          <a:effectRef idx="0">
            <a:schemeClr val="dk1"/>
          </a:effectRef>
          <a:fontRef idx="minor">
            <a:schemeClr val="dk1"/>
          </a:fontRef>
        </p:style>
        <p:txBody>
          <a:bodyPr rtlCol="0" anchor="ctr"/>
          <a:lstStyle/>
          <a:p>
            <a:pPr algn="ctr"/>
            <a:r>
              <a:rPr lang="en-US" sz="3600" b="1"/>
              <a:t>W</a:t>
            </a:r>
          </a:p>
        </p:txBody>
      </p:sp>
      <p:sp>
        <p:nvSpPr>
          <p:cNvPr id="5" name="Oval 4">
            <a:extLst>
              <a:ext uri="{FF2B5EF4-FFF2-40B4-BE49-F238E27FC236}">
                <a16:creationId xmlns:a16="http://schemas.microsoft.com/office/drawing/2014/main" id="{03450A72-4531-473E-A080-739D2289637F}"/>
              </a:ext>
            </a:extLst>
          </p:cNvPr>
          <p:cNvSpPr/>
          <p:nvPr/>
        </p:nvSpPr>
        <p:spPr>
          <a:xfrm>
            <a:off x="10456437" y="4702374"/>
            <a:ext cx="862126" cy="862126"/>
          </a:xfrm>
          <a:prstGeom prst="ellipse">
            <a:avLst/>
          </a:prstGeom>
          <a:ln w="38100"/>
        </p:spPr>
        <p:style>
          <a:lnRef idx="2">
            <a:schemeClr val="dk1"/>
          </a:lnRef>
          <a:fillRef idx="1">
            <a:schemeClr val="lt1"/>
          </a:fillRef>
          <a:effectRef idx="0">
            <a:schemeClr val="dk1"/>
          </a:effectRef>
          <a:fontRef idx="minor">
            <a:schemeClr val="dk1"/>
          </a:fontRef>
        </p:style>
        <p:txBody>
          <a:bodyPr rtlCol="0" anchor="ctr"/>
          <a:lstStyle/>
          <a:p>
            <a:pPr algn="ctr"/>
            <a:r>
              <a:rPr lang="en-US" sz="3600" b="1"/>
              <a:t>Y</a:t>
            </a:r>
          </a:p>
        </p:txBody>
      </p:sp>
      <p:sp>
        <p:nvSpPr>
          <p:cNvPr id="6" name="Oval 5">
            <a:extLst>
              <a:ext uri="{FF2B5EF4-FFF2-40B4-BE49-F238E27FC236}">
                <a16:creationId xmlns:a16="http://schemas.microsoft.com/office/drawing/2014/main" id="{3026CE51-0758-4AE4-9E3B-6BCD64ACE509}"/>
              </a:ext>
            </a:extLst>
          </p:cNvPr>
          <p:cNvSpPr/>
          <p:nvPr/>
        </p:nvSpPr>
        <p:spPr>
          <a:xfrm>
            <a:off x="7493370" y="4702374"/>
            <a:ext cx="862126" cy="862126"/>
          </a:xfrm>
          <a:prstGeom prst="ellipse">
            <a:avLst/>
          </a:prstGeom>
          <a:ln w="38100"/>
        </p:spPr>
        <p:style>
          <a:lnRef idx="2">
            <a:schemeClr val="dk1"/>
          </a:lnRef>
          <a:fillRef idx="1">
            <a:schemeClr val="lt1"/>
          </a:fillRef>
          <a:effectRef idx="0">
            <a:schemeClr val="dk1"/>
          </a:effectRef>
          <a:fontRef idx="minor">
            <a:schemeClr val="dk1"/>
          </a:fontRef>
        </p:style>
        <p:txBody>
          <a:bodyPr rtlCol="0" anchor="ctr"/>
          <a:lstStyle/>
          <a:p>
            <a:pPr algn="ctr"/>
            <a:r>
              <a:rPr lang="en-US" sz="3600" b="1"/>
              <a:t>T</a:t>
            </a:r>
          </a:p>
        </p:txBody>
      </p:sp>
      <p:cxnSp>
        <p:nvCxnSpPr>
          <p:cNvPr id="9" name="Straight Arrow Connector 8">
            <a:extLst>
              <a:ext uri="{FF2B5EF4-FFF2-40B4-BE49-F238E27FC236}">
                <a16:creationId xmlns:a16="http://schemas.microsoft.com/office/drawing/2014/main" id="{AE06A1F0-E02A-4377-8280-518C055C7DE1}"/>
              </a:ext>
            </a:extLst>
          </p:cNvPr>
          <p:cNvCxnSpPr>
            <a:cxnSpLocks/>
            <a:stCxn id="4" idx="4"/>
            <a:endCxn id="6" idx="7"/>
          </p:cNvCxnSpPr>
          <p:nvPr/>
        </p:nvCxnSpPr>
        <p:spPr>
          <a:xfrm flipH="1">
            <a:off x="8229241" y="3950986"/>
            <a:ext cx="1071581" cy="877643"/>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17047466-9C19-42D4-A69F-8C7F9815AA65}"/>
              </a:ext>
            </a:extLst>
          </p:cNvPr>
          <p:cNvCxnSpPr>
            <a:cxnSpLocks/>
            <a:stCxn id="4" idx="4"/>
            <a:endCxn id="5" idx="1"/>
          </p:cNvCxnSpPr>
          <p:nvPr/>
        </p:nvCxnSpPr>
        <p:spPr>
          <a:xfrm>
            <a:off x="9300822" y="3950986"/>
            <a:ext cx="1281870" cy="877643"/>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1918AE8E-D15B-452A-B526-55AD86609C4E}"/>
              </a:ext>
            </a:extLst>
          </p:cNvPr>
          <p:cNvCxnSpPr>
            <a:cxnSpLocks/>
            <a:stCxn id="6" idx="6"/>
            <a:endCxn id="5" idx="2"/>
          </p:cNvCxnSpPr>
          <p:nvPr/>
        </p:nvCxnSpPr>
        <p:spPr>
          <a:xfrm>
            <a:off x="8355496" y="5133437"/>
            <a:ext cx="2100941"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2" name="Oval 1">
            <a:extLst>
              <a:ext uri="{FF2B5EF4-FFF2-40B4-BE49-F238E27FC236}">
                <a16:creationId xmlns:a16="http://schemas.microsoft.com/office/drawing/2014/main" id="{4E63E8DC-9BD1-4FF3-8C27-860AA5037279}"/>
              </a:ext>
            </a:extLst>
          </p:cNvPr>
          <p:cNvSpPr/>
          <p:nvPr/>
        </p:nvSpPr>
        <p:spPr>
          <a:xfrm>
            <a:off x="7493370" y="2135526"/>
            <a:ext cx="862126" cy="862126"/>
          </a:xfrm>
          <a:prstGeom prst="ellipse">
            <a:avLst/>
          </a:prstGeom>
          <a:ln w="38100"/>
        </p:spPr>
        <p:style>
          <a:lnRef idx="2">
            <a:schemeClr val="dk1"/>
          </a:lnRef>
          <a:fillRef idx="1">
            <a:schemeClr val="lt1"/>
          </a:fillRef>
          <a:effectRef idx="0">
            <a:schemeClr val="dk1"/>
          </a:effectRef>
          <a:fontRef idx="minor">
            <a:schemeClr val="dk1"/>
          </a:fontRef>
        </p:style>
        <p:txBody>
          <a:bodyPr rtlCol="0" anchor="ctr"/>
          <a:lstStyle/>
          <a:p>
            <a:pPr algn="ctr"/>
            <a:r>
              <a:rPr lang="en-US" sz="3600" b="1"/>
              <a:t>A</a:t>
            </a:r>
          </a:p>
        </p:txBody>
      </p:sp>
      <p:sp>
        <p:nvSpPr>
          <p:cNvPr id="3" name="Oval 2">
            <a:extLst>
              <a:ext uri="{FF2B5EF4-FFF2-40B4-BE49-F238E27FC236}">
                <a16:creationId xmlns:a16="http://schemas.microsoft.com/office/drawing/2014/main" id="{53341B80-7163-46EC-85C5-316EBF3E78D5}"/>
              </a:ext>
            </a:extLst>
          </p:cNvPr>
          <p:cNvSpPr/>
          <p:nvPr/>
        </p:nvSpPr>
        <p:spPr>
          <a:xfrm>
            <a:off x="10456437" y="2135526"/>
            <a:ext cx="862126" cy="862126"/>
          </a:xfrm>
          <a:prstGeom prst="ellipse">
            <a:avLst/>
          </a:prstGeom>
          <a:ln w="38100"/>
        </p:spPr>
        <p:style>
          <a:lnRef idx="2">
            <a:schemeClr val="dk1"/>
          </a:lnRef>
          <a:fillRef idx="1">
            <a:schemeClr val="lt1"/>
          </a:fillRef>
          <a:effectRef idx="0">
            <a:schemeClr val="dk1"/>
          </a:effectRef>
          <a:fontRef idx="minor">
            <a:schemeClr val="dk1"/>
          </a:fontRef>
        </p:style>
        <p:txBody>
          <a:bodyPr rtlCol="0" anchor="ctr"/>
          <a:lstStyle/>
          <a:p>
            <a:pPr algn="ctr"/>
            <a:r>
              <a:rPr lang="en-US" sz="3600" b="1"/>
              <a:t>B</a:t>
            </a:r>
          </a:p>
        </p:txBody>
      </p:sp>
      <p:cxnSp>
        <p:nvCxnSpPr>
          <p:cNvPr id="15" name="Straight Arrow Connector 14">
            <a:extLst>
              <a:ext uri="{FF2B5EF4-FFF2-40B4-BE49-F238E27FC236}">
                <a16:creationId xmlns:a16="http://schemas.microsoft.com/office/drawing/2014/main" id="{850C5918-4E3D-42FB-A546-CB898ADE56E4}"/>
              </a:ext>
            </a:extLst>
          </p:cNvPr>
          <p:cNvCxnSpPr>
            <a:cxnSpLocks/>
            <a:endCxn id="4" idx="1"/>
          </p:cNvCxnSpPr>
          <p:nvPr/>
        </p:nvCxnSpPr>
        <p:spPr>
          <a:xfrm>
            <a:off x="8355496" y="2657798"/>
            <a:ext cx="640518" cy="557317"/>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7BE5EB14-B928-4006-94D1-330AF2CCE7C3}"/>
              </a:ext>
            </a:extLst>
          </p:cNvPr>
          <p:cNvCxnSpPr>
            <a:cxnSpLocks/>
            <a:stCxn id="3" idx="2"/>
            <a:endCxn id="4" idx="7"/>
          </p:cNvCxnSpPr>
          <p:nvPr/>
        </p:nvCxnSpPr>
        <p:spPr>
          <a:xfrm flipH="1">
            <a:off x="9605630" y="2566589"/>
            <a:ext cx="850807" cy="648526"/>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B8C60942-2E31-4F2B-8ECD-435EA0BB6CA2}"/>
                  </a:ext>
                </a:extLst>
              </p:cNvPr>
              <p:cNvSpPr txBox="1"/>
              <p:nvPr/>
            </p:nvSpPr>
            <p:spPr>
              <a:xfrm>
                <a:off x="6926926" y="5655708"/>
                <a:ext cx="4958080" cy="984885"/>
              </a:xfrm>
              <a:prstGeom prst="rect">
                <a:avLst/>
              </a:prstGeom>
              <a:noFill/>
            </p:spPr>
            <p:txBody>
              <a:bodyPr wrap="square" rtlCol="0">
                <a:spAutoFit/>
              </a:bodyPr>
              <a:lstStyle/>
              <a:p>
                <a:pPr algn="ctr"/>
                <a:r>
                  <a:rPr lang="en-US" sz="2800" b="1" dirty="0"/>
                  <a:t>Conditional Independencies: </a:t>
                </a:r>
                <a14:m>
                  <m:oMath xmlns:m="http://schemas.openxmlformats.org/officeDocument/2006/math">
                    <m:r>
                      <a:rPr lang="en-US" sz="3000" b="0" i="1" dirty="0" smtClean="0">
                        <a:latin typeface="Cambria Math" panose="02040503050406030204" pitchFamily="18" charset="0"/>
                      </a:rPr>
                      <m:t>𝐴</m:t>
                    </m:r>
                    <m:r>
                      <m:rPr>
                        <m:nor/>
                      </m:rPr>
                      <a:rPr lang="en-US" sz="3000" b="1"/>
                      <m:t>⫫</m:t>
                    </m:r>
                    <m:r>
                      <a:rPr lang="en-US" sz="3000" b="0" i="1" dirty="0" smtClean="0">
                        <a:latin typeface="Cambria Math" panose="02040503050406030204" pitchFamily="18" charset="0"/>
                      </a:rPr>
                      <m:t>𝐵</m:t>
                    </m:r>
                    <m:r>
                      <a:rPr lang="en-US" sz="3000" b="0" i="1" dirty="0" smtClean="0">
                        <a:latin typeface="Cambria Math" panose="02040503050406030204" pitchFamily="18" charset="0"/>
                      </a:rPr>
                      <m:t>          </m:t>
                    </m:r>
                    <m:r>
                      <a:rPr lang="en-US" sz="3000" b="0" i="1" smtClean="0">
                        <a:latin typeface="Cambria Math" panose="02040503050406030204" pitchFamily="18" charset="0"/>
                      </a:rPr>
                      <m:t>𝐴</m:t>
                    </m:r>
                    <m:r>
                      <m:rPr>
                        <m:nor/>
                      </m:rPr>
                      <a:rPr lang="en-US" sz="3000" b="1"/>
                      <m:t>⫫</m:t>
                    </m:r>
                  </m:oMath>
                </a14:m>
                <a:r>
                  <a:rPr lang="en-US" sz="3000" dirty="0"/>
                  <a:t>T|W        </a:t>
                </a:r>
                <a14:m>
                  <m:oMath xmlns:m="http://schemas.openxmlformats.org/officeDocument/2006/math">
                    <m:r>
                      <a:rPr lang="en-US" sz="3000" b="0" i="1" smtClean="0">
                        <a:latin typeface="Cambria Math" panose="02040503050406030204" pitchFamily="18" charset="0"/>
                      </a:rPr>
                      <m:t>𝐵</m:t>
                    </m:r>
                    <m:r>
                      <m:rPr>
                        <m:nor/>
                      </m:rPr>
                      <a:rPr lang="en-US" sz="3000" b="1"/>
                      <m:t>⫫</m:t>
                    </m:r>
                    <m:r>
                      <m:rPr>
                        <m:nor/>
                      </m:rPr>
                      <a:rPr lang="en-US" sz="3000" b="1" i="0" smtClean="0"/>
                      <m:t> </m:t>
                    </m:r>
                    <m:r>
                      <m:rPr>
                        <m:nor/>
                      </m:rPr>
                      <a:rPr lang="en-US" sz="3000" i="0" smtClean="0"/>
                      <m:t>T</m:t>
                    </m:r>
                  </m:oMath>
                </a14:m>
                <a:r>
                  <a:rPr lang="en-US" sz="3000" dirty="0"/>
                  <a:t>|W</a:t>
                </a:r>
              </a:p>
            </p:txBody>
          </p:sp>
        </mc:Choice>
        <mc:Fallback xmlns="">
          <p:sp>
            <p:nvSpPr>
              <p:cNvPr id="24" name="TextBox 23">
                <a:extLst>
                  <a:ext uri="{FF2B5EF4-FFF2-40B4-BE49-F238E27FC236}">
                    <a16:creationId xmlns:a16="http://schemas.microsoft.com/office/drawing/2014/main" id="{B8C60942-2E31-4F2B-8ECD-435EA0BB6CA2}"/>
                  </a:ext>
                </a:extLst>
              </p:cNvPr>
              <p:cNvSpPr txBox="1">
                <a:spLocks noRot="1" noChangeAspect="1" noMove="1" noResize="1" noEditPoints="1" noAdjustHandles="1" noChangeArrowheads="1" noChangeShapeType="1" noTextEdit="1"/>
              </p:cNvSpPr>
              <p:nvPr/>
            </p:nvSpPr>
            <p:spPr>
              <a:xfrm>
                <a:off x="6926926" y="5655708"/>
                <a:ext cx="4958080" cy="984885"/>
              </a:xfrm>
              <a:prstGeom prst="rect">
                <a:avLst/>
              </a:prstGeom>
              <a:blipFill>
                <a:blip r:embed="rId2"/>
                <a:stretch>
                  <a:fillRect t="-6211" r="-2580" b="-19255"/>
                </a:stretch>
              </a:blipFill>
            </p:spPr>
            <p:txBody>
              <a:bodyPr/>
              <a:lstStyle/>
              <a:p>
                <a:r>
                  <a:rPr lang="en-US">
                    <a:noFill/>
                  </a:rPr>
                  <a:t> </a:t>
                </a:r>
              </a:p>
            </p:txBody>
          </p:sp>
        </mc:Fallback>
      </mc:AlternateContent>
      <p:cxnSp>
        <p:nvCxnSpPr>
          <p:cNvPr id="25" name="Straight Arrow Connector 24">
            <a:extLst>
              <a:ext uri="{FF2B5EF4-FFF2-40B4-BE49-F238E27FC236}">
                <a16:creationId xmlns:a16="http://schemas.microsoft.com/office/drawing/2014/main" id="{7978EFB8-3F90-4693-AF71-3770D8987616}"/>
              </a:ext>
            </a:extLst>
          </p:cNvPr>
          <p:cNvCxnSpPr>
            <a:cxnSpLocks/>
            <a:stCxn id="3" idx="4"/>
            <a:endCxn id="5" idx="0"/>
          </p:cNvCxnSpPr>
          <p:nvPr/>
        </p:nvCxnSpPr>
        <p:spPr>
          <a:xfrm>
            <a:off x="10887500" y="2997652"/>
            <a:ext cx="0" cy="1704722"/>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389119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631AC8-AC81-1073-1D96-ADFBB8B98CF6}"/>
              </a:ext>
            </a:extLst>
          </p:cNvPr>
          <p:cNvSpPr>
            <a:spLocks noGrp="1"/>
          </p:cNvSpPr>
          <p:nvPr>
            <p:ph type="title"/>
          </p:nvPr>
        </p:nvSpPr>
        <p:spPr/>
        <p:txBody>
          <a:bodyPr/>
          <a:lstStyle/>
          <a:p>
            <a:r>
              <a:rPr lang="en-US" dirty="0"/>
              <a:t>Two session series on Causal ML</a:t>
            </a:r>
          </a:p>
        </p:txBody>
      </p:sp>
      <p:sp>
        <p:nvSpPr>
          <p:cNvPr id="3" name="Content Placeholder 2">
            <a:extLst>
              <a:ext uri="{FF2B5EF4-FFF2-40B4-BE49-F238E27FC236}">
                <a16:creationId xmlns:a16="http://schemas.microsoft.com/office/drawing/2014/main" id="{E32AD05B-7AA1-994E-7EFE-7D6C6545E8ED}"/>
              </a:ext>
            </a:extLst>
          </p:cNvPr>
          <p:cNvSpPr>
            <a:spLocks noGrp="1"/>
          </p:cNvSpPr>
          <p:nvPr>
            <p:ph idx="1"/>
          </p:nvPr>
        </p:nvSpPr>
        <p:spPr/>
        <p:txBody>
          <a:bodyPr/>
          <a:lstStyle/>
          <a:p>
            <a:pPr marL="0" indent="0">
              <a:buNone/>
            </a:pPr>
            <a:endParaRPr lang="en-US" b="1" dirty="0"/>
          </a:p>
          <a:p>
            <a:r>
              <a:rPr lang="en-US" b="1" dirty="0">
                <a:solidFill>
                  <a:schemeClr val="accent1"/>
                </a:solidFill>
              </a:rPr>
              <a:t>Session 1:</a:t>
            </a:r>
            <a:r>
              <a:rPr lang="en-US" dirty="0">
                <a:solidFill>
                  <a:schemeClr val="accent1"/>
                </a:solidFill>
              </a:rPr>
              <a:t> Intro to causal machine learning</a:t>
            </a:r>
          </a:p>
          <a:p>
            <a:pPr lvl="1"/>
            <a:r>
              <a:rPr lang="en-US" dirty="0"/>
              <a:t>Estimating causal effect, explaining outcomes, and out-of-distribution generalization</a:t>
            </a:r>
          </a:p>
          <a:p>
            <a:pPr lvl="1"/>
            <a:endParaRPr lang="en-US" dirty="0"/>
          </a:p>
          <a:p>
            <a:r>
              <a:rPr lang="en-US" b="1" dirty="0">
                <a:solidFill>
                  <a:schemeClr val="accent1"/>
                </a:solidFill>
              </a:rPr>
              <a:t>Session 2: </a:t>
            </a:r>
            <a:r>
              <a:rPr lang="en-US" dirty="0">
                <a:solidFill>
                  <a:schemeClr val="accent1"/>
                </a:solidFill>
              </a:rPr>
              <a:t>Causal machine learning in practice</a:t>
            </a:r>
          </a:p>
          <a:p>
            <a:pPr lvl="1"/>
            <a:r>
              <a:rPr lang="en-US" dirty="0" err="1"/>
              <a:t>PyWhy</a:t>
            </a:r>
            <a:r>
              <a:rPr lang="en-US" dirty="0"/>
              <a:t>/</a:t>
            </a:r>
            <a:r>
              <a:rPr lang="en-US" dirty="0" err="1"/>
              <a:t>DoWhy</a:t>
            </a:r>
            <a:r>
              <a:rPr lang="en-US" dirty="0"/>
              <a:t> and the promise of large language models</a:t>
            </a:r>
          </a:p>
        </p:txBody>
      </p:sp>
    </p:spTree>
    <p:extLst>
      <p:ext uri="{BB962C8B-B14F-4D97-AF65-F5344CB8AC3E}">
        <p14:creationId xmlns:p14="http://schemas.microsoft.com/office/powerpoint/2010/main" val="41131544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6662E1-0B6E-4EEE-9C0D-EE1F45CACB4B}"/>
              </a:ext>
            </a:extLst>
          </p:cNvPr>
          <p:cNvSpPr>
            <a:spLocks noGrp="1"/>
          </p:cNvSpPr>
          <p:nvPr>
            <p:ph type="title"/>
          </p:nvPr>
        </p:nvSpPr>
        <p:spPr/>
        <p:txBody>
          <a:bodyPr/>
          <a:lstStyle/>
          <a:p>
            <a:r>
              <a:rPr lang="en-US"/>
              <a:t>Example 2: Placebo Treatment (“A/A”) Refuter </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97C4915D-BDDA-4705-867A-25B3793EAB45}"/>
                  </a:ext>
                </a:extLst>
              </p:cNvPr>
              <p:cNvSpPr>
                <a:spLocks noGrp="1"/>
              </p:cNvSpPr>
              <p:nvPr>
                <p:ph idx="1"/>
              </p:nvPr>
            </p:nvSpPr>
            <p:spPr>
              <a:xfrm>
                <a:off x="838200" y="1825625"/>
                <a:ext cx="6702794" cy="4667250"/>
              </a:xfrm>
            </p:spPr>
            <p:txBody>
              <a:bodyPr>
                <a:normAutofit fontScale="92500" lnSpcReduction="20000"/>
              </a:bodyPr>
              <a:lstStyle/>
              <a:p>
                <a:pPr marL="0" indent="0">
                  <a:buFont typeface="Arial" panose="020B0604020202020204" pitchFamily="34" charset="0"/>
                  <a:buNone/>
                </a:pPr>
                <a:r>
                  <a:rPr lang="en-US" sz="3000" b="1" dirty="0"/>
                  <a:t>Q: </a:t>
                </a:r>
                <a:r>
                  <a:rPr lang="en-US" sz="3000" i="1" dirty="0"/>
                  <a:t>What if we can generate a dataset where the treatment </a:t>
                </a:r>
                <a:r>
                  <a:rPr lang="en-US" sz="3000" i="1" dirty="0">
                    <a:solidFill>
                      <a:schemeClr val="accent1"/>
                    </a:solidFill>
                  </a:rPr>
                  <a:t>does not cause the outcome?</a:t>
                </a:r>
              </a:p>
              <a:p>
                <a:pPr marL="0" indent="0">
                  <a:buFont typeface="Arial" panose="020B0604020202020204" pitchFamily="34" charset="0"/>
                  <a:buNone/>
                </a:pPr>
                <a:r>
                  <a:rPr lang="en-US" dirty="0"/>
                  <a:t>Then a correct causal inference method should return an estimate of zero.</a:t>
                </a:r>
              </a:p>
              <a:p>
                <a:pPr marL="0" indent="0">
                  <a:buFont typeface="Arial" panose="020B0604020202020204" pitchFamily="34" charset="0"/>
                  <a:buNone/>
                </a:pPr>
                <a:endParaRPr lang="en-US"/>
              </a:p>
              <a:p>
                <a:pPr marL="0" indent="0">
                  <a:buFont typeface="Arial" panose="020B0604020202020204" pitchFamily="34" charset="0"/>
                  <a:buNone/>
                </a:pPr>
                <a:r>
                  <a:rPr lang="en-US" sz="2800" b="1" dirty="0"/>
                  <a:t>Placebo Treatment Refuter: </a:t>
                </a:r>
              </a:p>
              <a:p>
                <a:pPr marL="0" indent="0">
                  <a:buFont typeface="Arial" panose="020B0604020202020204" pitchFamily="34" charset="0"/>
                  <a:buNone/>
                </a:pPr>
                <a:r>
                  <a:rPr lang="en-US" sz="2800"/>
                  <a:t>Replace </a:t>
                </a:r>
                <a:r>
                  <a:rPr lang="en-US" sz="2800" dirty="0"/>
                  <a:t>treatment variable </a:t>
                </a:r>
                <a14:m>
                  <m:oMath xmlns:m="http://schemas.openxmlformats.org/officeDocument/2006/math">
                    <m:r>
                      <m:rPr>
                        <m:sty m:val="p"/>
                      </m:rPr>
                      <a:rPr lang="en-US" dirty="0" smtClean="0">
                        <a:latin typeface="Cambria Math" panose="02040503050406030204" pitchFamily="18" charset="0"/>
                      </a:rPr>
                      <m:t>T</m:t>
                    </m:r>
                  </m:oMath>
                </a14:m>
                <a:r>
                  <a:rPr lang="en-US" sz="2800" dirty="0"/>
                  <a:t> </a:t>
                </a:r>
                <a:r>
                  <a:rPr lang="en-US" sz="2800"/>
                  <a:t>by a randomly generated variable </a:t>
                </a:r>
                <a:r>
                  <a:rPr lang="en-US" sz="2800" dirty="0"/>
                  <a:t>(e</a:t>
                </a:r>
                <a:r>
                  <a:rPr lang="en-US" sz="2800"/>
                  <a:t>.</a:t>
                </a:r>
                <a:r>
                  <a:rPr lang="en-US" sz="2800" dirty="0"/>
                  <a:t>g., Gaussian). </a:t>
                </a:r>
                <a:endParaRPr lang="en-US" sz="2800"/>
              </a:p>
              <a:p>
                <a:r>
                  <a:rPr lang="en-US"/>
                  <a:t>Rerun </a:t>
                </a:r>
                <a:r>
                  <a:rPr lang="en-US" dirty="0"/>
                  <a:t>the causal inference </a:t>
                </a:r>
                <a:r>
                  <a:rPr lang="en-US"/>
                  <a:t>analysis</a:t>
                </a:r>
                <a:r>
                  <a:rPr lang="en-US" dirty="0"/>
                  <a:t>.</a:t>
                </a:r>
              </a:p>
              <a:p>
                <a:r>
                  <a:rPr lang="en-US" dirty="0"/>
                  <a:t>If the estimate is significantly away from zero</a:t>
                </a:r>
                <a:r>
                  <a:rPr lang="en-US"/>
                  <a:t>, </a:t>
                </a:r>
                <a:r>
                  <a:rPr lang="en-US" dirty="0"/>
                  <a:t>then analysis is incorrect</a:t>
                </a:r>
                <a:r>
                  <a:rPr lang="en-US"/>
                  <a:t>.</a:t>
                </a:r>
                <a:r>
                  <a:rPr lang="en-US" dirty="0"/>
                  <a:t> </a:t>
                </a:r>
                <a:endParaRPr lang="en-US"/>
              </a:p>
              <a:p>
                <a:endParaRPr lang="en-US"/>
              </a:p>
              <a:p>
                <a:endParaRPr lang="en-US"/>
              </a:p>
            </p:txBody>
          </p:sp>
        </mc:Choice>
        <mc:Fallback>
          <p:sp>
            <p:nvSpPr>
              <p:cNvPr id="3" name="Content Placeholder 2">
                <a:extLst>
                  <a:ext uri="{FF2B5EF4-FFF2-40B4-BE49-F238E27FC236}">
                    <a16:creationId xmlns:a16="http://schemas.microsoft.com/office/drawing/2014/main" id="{97C4915D-BDDA-4705-867A-25B3793EAB45}"/>
                  </a:ext>
                </a:extLst>
              </p:cNvPr>
              <p:cNvSpPr>
                <a:spLocks noGrp="1" noRot="1" noChangeAspect="1" noMove="1" noResize="1" noEditPoints="1" noAdjustHandles="1" noChangeArrowheads="1" noChangeShapeType="1" noTextEdit="1"/>
              </p:cNvSpPr>
              <p:nvPr>
                <p:ph idx="1"/>
              </p:nvPr>
            </p:nvSpPr>
            <p:spPr>
              <a:xfrm>
                <a:off x="838200" y="1825625"/>
                <a:ext cx="6702794" cy="4667250"/>
              </a:xfrm>
              <a:blipFill>
                <a:blip r:embed="rId2"/>
                <a:stretch>
                  <a:fillRect l="-1911" t="-3525"/>
                </a:stretch>
              </a:blipFill>
            </p:spPr>
            <p:txBody>
              <a:bodyPr/>
              <a:lstStyle/>
              <a:p>
                <a:r>
                  <a:rPr lang="en-US">
                    <a:noFill/>
                  </a:rPr>
                  <a:t> </a:t>
                </a:r>
              </a:p>
            </p:txBody>
          </p:sp>
        </mc:Fallback>
      </mc:AlternateContent>
      <p:sp>
        <p:nvSpPr>
          <p:cNvPr id="16" name="Oval 15">
            <a:extLst>
              <a:ext uri="{FF2B5EF4-FFF2-40B4-BE49-F238E27FC236}">
                <a16:creationId xmlns:a16="http://schemas.microsoft.com/office/drawing/2014/main" id="{716E699A-134B-419B-8BDB-B35F7BF5104F}"/>
              </a:ext>
            </a:extLst>
          </p:cNvPr>
          <p:cNvSpPr/>
          <p:nvPr/>
        </p:nvSpPr>
        <p:spPr>
          <a:xfrm>
            <a:off x="9276159" y="1402300"/>
            <a:ext cx="862126" cy="862126"/>
          </a:xfrm>
          <a:prstGeom prst="ellipse">
            <a:avLst/>
          </a:prstGeom>
          <a:ln w="38100"/>
        </p:spPr>
        <p:style>
          <a:lnRef idx="2">
            <a:schemeClr val="dk1"/>
          </a:lnRef>
          <a:fillRef idx="1">
            <a:schemeClr val="lt1"/>
          </a:fillRef>
          <a:effectRef idx="0">
            <a:schemeClr val="dk1"/>
          </a:effectRef>
          <a:fontRef idx="minor">
            <a:schemeClr val="dk1"/>
          </a:fontRef>
        </p:style>
        <p:txBody>
          <a:bodyPr rtlCol="0" anchor="ctr"/>
          <a:lstStyle/>
          <a:p>
            <a:pPr algn="ctr"/>
            <a:r>
              <a:rPr lang="en-US" sz="3600" b="1"/>
              <a:t>W</a:t>
            </a:r>
          </a:p>
        </p:txBody>
      </p:sp>
      <p:sp>
        <p:nvSpPr>
          <p:cNvPr id="17" name="Oval 16">
            <a:extLst>
              <a:ext uri="{FF2B5EF4-FFF2-40B4-BE49-F238E27FC236}">
                <a16:creationId xmlns:a16="http://schemas.microsoft.com/office/drawing/2014/main" id="{3127A4FD-85E5-4A38-8C1F-13703670D648}"/>
              </a:ext>
            </a:extLst>
          </p:cNvPr>
          <p:cNvSpPr/>
          <p:nvPr/>
        </p:nvSpPr>
        <p:spPr>
          <a:xfrm>
            <a:off x="10862837" y="3015814"/>
            <a:ext cx="862126" cy="862126"/>
          </a:xfrm>
          <a:prstGeom prst="ellipse">
            <a:avLst/>
          </a:prstGeom>
          <a:ln w="38100"/>
        </p:spPr>
        <p:style>
          <a:lnRef idx="2">
            <a:schemeClr val="dk1"/>
          </a:lnRef>
          <a:fillRef idx="1">
            <a:schemeClr val="lt1"/>
          </a:fillRef>
          <a:effectRef idx="0">
            <a:schemeClr val="dk1"/>
          </a:effectRef>
          <a:fontRef idx="minor">
            <a:schemeClr val="dk1"/>
          </a:fontRef>
        </p:style>
        <p:txBody>
          <a:bodyPr rtlCol="0" anchor="ctr"/>
          <a:lstStyle/>
          <a:p>
            <a:pPr algn="ctr"/>
            <a:r>
              <a:rPr lang="en-US" sz="3600" b="1"/>
              <a:t>Y</a:t>
            </a:r>
          </a:p>
        </p:txBody>
      </p:sp>
      <p:sp>
        <p:nvSpPr>
          <p:cNvPr id="30" name="Oval 29">
            <a:extLst>
              <a:ext uri="{FF2B5EF4-FFF2-40B4-BE49-F238E27FC236}">
                <a16:creationId xmlns:a16="http://schemas.microsoft.com/office/drawing/2014/main" id="{7317FD5C-7DD4-4FA1-B1AD-2EC66611A629}"/>
              </a:ext>
            </a:extLst>
          </p:cNvPr>
          <p:cNvSpPr/>
          <p:nvPr/>
        </p:nvSpPr>
        <p:spPr>
          <a:xfrm>
            <a:off x="7899770" y="3015814"/>
            <a:ext cx="862126" cy="862126"/>
          </a:xfrm>
          <a:prstGeom prst="ellipse">
            <a:avLst/>
          </a:prstGeom>
          <a:ln w="38100"/>
        </p:spPr>
        <p:style>
          <a:lnRef idx="2">
            <a:schemeClr val="dk1"/>
          </a:lnRef>
          <a:fillRef idx="1">
            <a:schemeClr val="lt1"/>
          </a:fillRef>
          <a:effectRef idx="0">
            <a:schemeClr val="dk1"/>
          </a:effectRef>
          <a:fontRef idx="minor">
            <a:schemeClr val="dk1"/>
          </a:fontRef>
        </p:style>
        <p:txBody>
          <a:bodyPr rtlCol="0" anchor="ctr"/>
          <a:lstStyle/>
          <a:p>
            <a:pPr algn="ctr"/>
            <a:r>
              <a:rPr lang="en-US" sz="3600" b="1"/>
              <a:t>T</a:t>
            </a:r>
          </a:p>
        </p:txBody>
      </p:sp>
      <p:cxnSp>
        <p:nvCxnSpPr>
          <p:cNvPr id="31" name="Straight Arrow Connector 30">
            <a:extLst>
              <a:ext uri="{FF2B5EF4-FFF2-40B4-BE49-F238E27FC236}">
                <a16:creationId xmlns:a16="http://schemas.microsoft.com/office/drawing/2014/main" id="{65AE6E2C-494B-457A-A159-550067B4DFA5}"/>
              </a:ext>
            </a:extLst>
          </p:cNvPr>
          <p:cNvCxnSpPr>
            <a:cxnSpLocks/>
            <a:stCxn id="16" idx="4"/>
            <a:endCxn id="30" idx="7"/>
          </p:cNvCxnSpPr>
          <p:nvPr/>
        </p:nvCxnSpPr>
        <p:spPr>
          <a:xfrm flipH="1">
            <a:off x="8635641" y="2264426"/>
            <a:ext cx="1071581" cy="877643"/>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BC35BD58-92E5-48B0-8A32-3BE14C4991D4}"/>
              </a:ext>
            </a:extLst>
          </p:cNvPr>
          <p:cNvCxnSpPr>
            <a:cxnSpLocks/>
            <a:stCxn id="16" idx="4"/>
            <a:endCxn id="17" idx="1"/>
          </p:cNvCxnSpPr>
          <p:nvPr/>
        </p:nvCxnSpPr>
        <p:spPr>
          <a:xfrm>
            <a:off x="9707222" y="2264426"/>
            <a:ext cx="1281870" cy="877643"/>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2A344551-0056-4821-A7BA-33D44E0981BB}"/>
              </a:ext>
            </a:extLst>
          </p:cNvPr>
          <p:cNvCxnSpPr>
            <a:cxnSpLocks/>
            <a:stCxn id="30" idx="6"/>
            <a:endCxn id="17" idx="2"/>
          </p:cNvCxnSpPr>
          <p:nvPr/>
        </p:nvCxnSpPr>
        <p:spPr>
          <a:xfrm>
            <a:off x="8761896" y="3446877"/>
            <a:ext cx="2100941"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34" name="Oval 33">
            <a:extLst>
              <a:ext uri="{FF2B5EF4-FFF2-40B4-BE49-F238E27FC236}">
                <a16:creationId xmlns:a16="http://schemas.microsoft.com/office/drawing/2014/main" id="{CAA109C5-0911-4EE5-B091-924D2DAC2757}"/>
              </a:ext>
            </a:extLst>
          </p:cNvPr>
          <p:cNvSpPr/>
          <p:nvPr/>
        </p:nvSpPr>
        <p:spPr>
          <a:xfrm>
            <a:off x="9328025" y="4105442"/>
            <a:ext cx="862126" cy="862126"/>
          </a:xfrm>
          <a:prstGeom prst="ellipse">
            <a:avLst/>
          </a:prstGeom>
          <a:ln w="38100"/>
        </p:spPr>
        <p:style>
          <a:lnRef idx="2">
            <a:schemeClr val="dk1"/>
          </a:lnRef>
          <a:fillRef idx="1">
            <a:schemeClr val="lt1"/>
          </a:fillRef>
          <a:effectRef idx="0">
            <a:schemeClr val="dk1"/>
          </a:effectRef>
          <a:fontRef idx="minor">
            <a:schemeClr val="dk1"/>
          </a:fontRef>
        </p:style>
        <p:txBody>
          <a:bodyPr rtlCol="0" anchor="ctr"/>
          <a:lstStyle/>
          <a:p>
            <a:pPr algn="ctr"/>
            <a:r>
              <a:rPr lang="en-US" sz="3600" b="1"/>
              <a:t>W</a:t>
            </a:r>
          </a:p>
        </p:txBody>
      </p:sp>
      <p:sp>
        <p:nvSpPr>
          <p:cNvPr id="35" name="Oval 34">
            <a:extLst>
              <a:ext uri="{FF2B5EF4-FFF2-40B4-BE49-F238E27FC236}">
                <a16:creationId xmlns:a16="http://schemas.microsoft.com/office/drawing/2014/main" id="{1F811C54-D841-4BA8-AFAD-794A3963700F}"/>
              </a:ext>
            </a:extLst>
          </p:cNvPr>
          <p:cNvSpPr/>
          <p:nvPr/>
        </p:nvSpPr>
        <p:spPr>
          <a:xfrm>
            <a:off x="10914703" y="5718956"/>
            <a:ext cx="862126" cy="862126"/>
          </a:xfrm>
          <a:prstGeom prst="ellipse">
            <a:avLst/>
          </a:prstGeom>
          <a:ln w="38100"/>
        </p:spPr>
        <p:style>
          <a:lnRef idx="2">
            <a:schemeClr val="dk1"/>
          </a:lnRef>
          <a:fillRef idx="1">
            <a:schemeClr val="lt1"/>
          </a:fillRef>
          <a:effectRef idx="0">
            <a:schemeClr val="dk1"/>
          </a:effectRef>
          <a:fontRef idx="minor">
            <a:schemeClr val="dk1"/>
          </a:fontRef>
        </p:style>
        <p:txBody>
          <a:bodyPr rtlCol="0" anchor="ctr"/>
          <a:lstStyle/>
          <a:p>
            <a:pPr algn="ctr"/>
            <a:r>
              <a:rPr lang="en-US" sz="3600" b="1"/>
              <a:t>Y</a:t>
            </a:r>
          </a:p>
        </p:txBody>
      </p:sp>
      <p:sp>
        <p:nvSpPr>
          <p:cNvPr id="36" name="Oval 35">
            <a:extLst>
              <a:ext uri="{FF2B5EF4-FFF2-40B4-BE49-F238E27FC236}">
                <a16:creationId xmlns:a16="http://schemas.microsoft.com/office/drawing/2014/main" id="{BC31594C-76A7-467C-8FA6-5D066C4E26E3}"/>
              </a:ext>
            </a:extLst>
          </p:cNvPr>
          <p:cNvSpPr/>
          <p:nvPr/>
        </p:nvSpPr>
        <p:spPr>
          <a:xfrm>
            <a:off x="7951636" y="5718956"/>
            <a:ext cx="862126" cy="862126"/>
          </a:xfrm>
          <a:prstGeom prst="ellipse">
            <a:avLst/>
          </a:prstGeom>
          <a:ln w="38100"/>
        </p:spPr>
        <p:style>
          <a:lnRef idx="2">
            <a:schemeClr val="dk1"/>
          </a:lnRef>
          <a:fillRef idx="1">
            <a:schemeClr val="lt1"/>
          </a:fillRef>
          <a:effectRef idx="0">
            <a:schemeClr val="dk1"/>
          </a:effectRef>
          <a:fontRef idx="minor">
            <a:schemeClr val="dk1"/>
          </a:fontRef>
        </p:style>
        <p:txBody>
          <a:bodyPr rtlCol="0" anchor="ctr"/>
          <a:lstStyle/>
          <a:p>
            <a:pPr algn="ctr"/>
            <a:r>
              <a:rPr lang="en-US" sz="3600" b="1"/>
              <a:t>T</a:t>
            </a:r>
          </a:p>
        </p:txBody>
      </p:sp>
      <p:cxnSp>
        <p:nvCxnSpPr>
          <p:cNvPr id="37" name="Straight Arrow Connector 36">
            <a:extLst>
              <a:ext uri="{FF2B5EF4-FFF2-40B4-BE49-F238E27FC236}">
                <a16:creationId xmlns:a16="http://schemas.microsoft.com/office/drawing/2014/main" id="{575060D6-CFB3-46C3-AF57-36F77857C49E}"/>
              </a:ext>
            </a:extLst>
          </p:cNvPr>
          <p:cNvCxnSpPr>
            <a:cxnSpLocks/>
            <a:stCxn id="34" idx="4"/>
            <a:endCxn id="35" idx="1"/>
          </p:cNvCxnSpPr>
          <p:nvPr/>
        </p:nvCxnSpPr>
        <p:spPr>
          <a:xfrm>
            <a:off x="9759088" y="4967568"/>
            <a:ext cx="1281870" cy="877643"/>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A6AB3BD8-4077-4666-A9F3-6B8AB7EF1C0A}"/>
              </a:ext>
            </a:extLst>
          </p:cNvPr>
          <p:cNvCxnSpPr>
            <a:cxnSpLocks/>
            <a:stCxn id="36" idx="6"/>
            <a:endCxn id="35" idx="2"/>
          </p:cNvCxnSpPr>
          <p:nvPr/>
        </p:nvCxnSpPr>
        <p:spPr>
          <a:xfrm>
            <a:off x="8813762" y="6150019"/>
            <a:ext cx="2100941" cy="0"/>
          </a:xfrm>
          <a:prstGeom prst="straightConnector1">
            <a:avLst/>
          </a:prstGeom>
          <a:ln w="76200">
            <a:prstDash val="dash"/>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D9592811-76E5-4580-8178-862957B7697E}"/>
              </a:ext>
            </a:extLst>
          </p:cNvPr>
          <p:cNvSpPr txBox="1"/>
          <p:nvPr/>
        </p:nvSpPr>
        <p:spPr>
          <a:xfrm>
            <a:off x="9521612" y="5505260"/>
            <a:ext cx="641352" cy="707886"/>
          </a:xfrm>
          <a:prstGeom prst="rect">
            <a:avLst/>
          </a:prstGeom>
          <a:noFill/>
        </p:spPr>
        <p:txBody>
          <a:bodyPr wrap="square" rtlCol="0">
            <a:spAutoFit/>
          </a:bodyPr>
          <a:lstStyle/>
          <a:p>
            <a:r>
              <a:rPr lang="en-US" sz="4000" b="1"/>
              <a:t>?</a:t>
            </a:r>
          </a:p>
        </p:txBody>
      </p:sp>
      <p:sp>
        <p:nvSpPr>
          <p:cNvPr id="5" name="TextBox 4">
            <a:extLst>
              <a:ext uri="{FF2B5EF4-FFF2-40B4-BE49-F238E27FC236}">
                <a16:creationId xmlns:a16="http://schemas.microsoft.com/office/drawing/2014/main" id="{A79296A3-1FC4-4FC2-BFE3-FB0840BF0CFE}"/>
              </a:ext>
            </a:extLst>
          </p:cNvPr>
          <p:cNvSpPr txBox="1"/>
          <p:nvPr/>
        </p:nvSpPr>
        <p:spPr>
          <a:xfrm>
            <a:off x="7376240" y="2203769"/>
            <a:ext cx="1684387" cy="830997"/>
          </a:xfrm>
          <a:prstGeom prst="rect">
            <a:avLst/>
          </a:prstGeom>
          <a:noFill/>
        </p:spPr>
        <p:txBody>
          <a:bodyPr wrap="square" rtlCol="0">
            <a:spAutoFit/>
          </a:bodyPr>
          <a:lstStyle/>
          <a:p>
            <a:pPr algn="ctr"/>
            <a:r>
              <a:rPr lang="en-US" sz="2400"/>
              <a:t>Original Treatment</a:t>
            </a:r>
          </a:p>
        </p:txBody>
      </p:sp>
      <p:sp>
        <p:nvSpPr>
          <p:cNvPr id="6" name="TextBox 5">
            <a:extLst>
              <a:ext uri="{FF2B5EF4-FFF2-40B4-BE49-F238E27FC236}">
                <a16:creationId xmlns:a16="http://schemas.microsoft.com/office/drawing/2014/main" id="{43478AF3-02FD-4EB8-977A-F0F2C290316A}"/>
              </a:ext>
            </a:extLst>
          </p:cNvPr>
          <p:cNvSpPr txBox="1"/>
          <p:nvPr/>
        </p:nvSpPr>
        <p:spPr>
          <a:xfrm>
            <a:off x="7507317" y="4910605"/>
            <a:ext cx="1684387" cy="830997"/>
          </a:xfrm>
          <a:prstGeom prst="rect">
            <a:avLst/>
          </a:prstGeom>
          <a:noFill/>
        </p:spPr>
        <p:txBody>
          <a:bodyPr wrap="square" rtlCol="0">
            <a:spAutoFit/>
          </a:bodyPr>
          <a:lstStyle/>
          <a:p>
            <a:pPr algn="ctr"/>
            <a:r>
              <a:rPr lang="en-US" sz="2400"/>
              <a:t>“Placebo” Treatment</a:t>
            </a:r>
          </a:p>
        </p:txBody>
      </p:sp>
    </p:spTree>
    <p:extLst>
      <p:ext uri="{BB962C8B-B14F-4D97-AF65-F5344CB8AC3E}">
        <p14:creationId xmlns:p14="http://schemas.microsoft.com/office/powerpoint/2010/main" val="10263536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51B0C4-2048-4234-A08B-1917728ACB2D}"/>
              </a:ext>
            </a:extLst>
          </p:cNvPr>
          <p:cNvSpPr>
            <a:spLocks noGrp="1"/>
          </p:cNvSpPr>
          <p:nvPr>
            <p:ph type="title"/>
          </p:nvPr>
        </p:nvSpPr>
        <p:spPr/>
        <p:txBody>
          <a:bodyPr>
            <a:normAutofit/>
          </a:bodyPr>
          <a:lstStyle/>
          <a:p>
            <a:r>
              <a:rPr lang="en-US" dirty="0"/>
              <a:t>Example 3: Add Unobserved Confounder to check sensitivity of an estimate</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DD60EC53-867C-483A-9FB5-6079C8D7F5AB}"/>
                  </a:ext>
                </a:extLst>
              </p:cNvPr>
              <p:cNvSpPr>
                <a:spLocks noGrp="1"/>
              </p:cNvSpPr>
              <p:nvPr>
                <p:ph idx="1"/>
              </p:nvPr>
            </p:nvSpPr>
            <p:spPr>
              <a:xfrm>
                <a:off x="838199" y="1825624"/>
                <a:ext cx="6650836" cy="4900295"/>
              </a:xfrm>
            </p:spPr>
            <p:txBody>
              <a:bodyPr>
                <a:normAutofit fontScale="92500" lnSpcReduction="20000"/>
              </a:bodyPr>
              <a:lstStyle/>
              <a:p>
                <a:pPr marL="0" indent="0">
                  <a:buNone/>
                </a:pPr>
                <a:r>
                  <a:rPr lang="en-US" b="1" dirty="0"/>
                  <a:t>Q:</a:t>
                </a:r>
                <a:r>
                  <a:rPr lang="en-US" b="1" i="1" dirty="0"/>
                  <a:t> </a:t>
                </a:r>
                <a:r>
                  <a:rPr lang="en-US" i="1" dirty="0"/>
                  <a:t>What if there was an unobserved confounder that was not included in the causal model?</a:t>
                </a:r>
              </a:p>
              <a:p>
                <a:pPr marL="0" indent="0">
                  <a:buNone/>
                </a:pPr>
                <a:r>
                  <a:rPr lang="en-US" dirty="0"/>
                  <a:t>Check how sensitive the obtained estimate is after introducing a new confounder.</a:t>
                </a:r>
              </a:p>
              <a:p>
                <a:pPr marL="0" indent="0">
                  <a:buNone/>
                </a:pPr>
                <a:endParaRPr lang="en-US" dirty="0"/>
              </a:p>
              <a:p>
                <a:pPr marL="0" indent="0">
                  <a:buNone/>
                </a:pPr>
                <a:r>
                  <a:rPr lang="en-US" b="1" dirty="0"/>
                  <a:t>Unobserved Confounder Refuter:</a:t>
                </a:r>
              </a:p>
              <a:p>
                <a:r>
                  <a:rPr lang="en-US" dirty="0"/>
                  <a:t>Simulate a confounder based on a given correlation </a:t>
                </a:r>
                <a14:m>
                  <m:oMath xmlns:m="http://schemas.openxmlformats.org/officeDocument/2006/math">
                    <m:r>
                      <a:rPr lang="en-US" b="0" i="1" smtClean="0">
                        <a:latin typeface="Cambria Math" panose="02040503050406030204" pitchFamily="18" charset="0"/>
                      </a:rPr>
                      <m:t>𝜌</m:t>
                    </m:r>
                  </m:oMath>
                </a14:m>
                <a:r>
                  <a:rPr lang="en-US" dirty="0"/>
                  <a:t> with both treatment and outcome. </a:t>
                </a:r>
              </a:p>
              <a:p>
                <a:pPr lvl="1"/>
                <a:r>
                  <a:rPr lang="en-US" dirty="0"/>
                  <a:t>Maximum Correlation </a:t>
                </a:r>
                <a14:m>
                  <m:oMath xmlns:m="http://schemas.openxmlformats.org/officeDocument/2006/math">
                    <m:r>
                      <a:rPr lang="en-US" b="0" i="1" smtClean="0">
                        <a:latin typeface="Cambria Math" panose="02040503050406030204" pitchFamily="18" charset="0"/>
                      </a:rPr>
                      <m:t>𝜌</m:t>
                    </m:r>
                  </m:oMath>
                </a14:m>
                <a:r>
                  <a:rPr lang="en-US" dirty="0"/>
                  <a:t> is based on the maximum correlation of any observed confounder. </a:t>
                </a:r>
              </a:p>
              <a:p>
                <a:r>
                  <a:rPr lang="en-US" dirty="0"/>
                  <a:t>Re-run the analysis and check if the sign/direction of estimate flips. </a:t>
                </a:r>
              </a:p>
            </p:txBody>
          </p:sp>
        </mc:Choice>
        <mc:Fallback>
          <p:sp>
            <p:nvSpPr>
              <p:cNvPr id="3" name="Content Placeholder 2">
                <a:extLst>
                  <a:ext uri="{FF2B5EF4-FFF2-40B4-BE49-F238E27FC236}">
                    <a16:creationId xmlns:a16="http://schemas.microsoft.com/office/drawing/2014/main" id="{DD60EC53-867C-483A-9FB5-6079C8D7F5AB}"/>
                  </a:ext>
                </a:extLst>
              </p:cNvPr>
              <p:cNvSpPr>
                <a:spLocks noGrp="1" noRot="1" noChangeAspect="1" noMove="1" noResize="1" noEditPoints="1" noAdjustHandles="1" noChangeArrowheads="1" noChangeShapeType="1" noTextEdit="1"/>
              </p:cNvSpPr>
              <p:nvPr>
                <p:ph idx="1"/>
              </p:nvPr>
            </p:nvSpPr>
            <p:spPr>
              <a:xfrm>
                <a:off x="838199" y="1825624"/>
                <a:ext cx="6650836" cy="4900295"/>
              </a:xfrm>
              <a:blipFill>
                <a:blip r:embed="rId2"/>
                <a:stretch>
                  <a:fillRect l="-1557" t="-3109" r="-1740" b="-2114"/>
                </a:stretch>
              </a:blipFill>
            </p:spPr>
            <p:txBody>
              <a:bodyPr/>
              <a:lstStyle/>
              <a:p>
                <a:r>
                  <a:rPr lang="en-US">
                    <a:noFill/>
                  </a:rPr>
                  <a:t> </a:t>
                </a:r>
              </a:p>
            </p:txBody>
          </p:sp>
        </mc:Fallback>
      </mc:AlternateContent>
      <p:sp>
        <p:nvSpPr>
          <p:cNvPr id="33" name="Oval 32">
            <a:extLst>
              <a:ext uri="{FF2B5EF4-FFF2-40B4-BE49-F238E27FC236}">
                <a16:creationId xmlns:a16="http://schemas.microsoft.com/office/drawing/2014/main" id="{FC10D2F7-33A1-49AA-A920-B0D715EA6B14}"/>
              </a:ext>
            </a:extLst>
          </p:cNvPr>
          <p:cNvSpPr/>
          <p:nvPr/>
        </p:nvSpPr>
        <p:spPr>
          <a:xfrm>
            <a:off x="8991679" y="1402300"/>
            <a:ext cx="862126" cy="862126"/>
          </a:xfrm>
          <a:prstGeom prst="ellipse">
            <a:avLst/>
          </a:prstGeom>
          <a:ln w="38100"/>
        </p:spPr>
        <p:style>
          <a:lnRef idx="2">
            <a:schemeClr val="dk1"/>
          </a:lnRef>
          <a:fillRef idx="1">
            <a:schemeClr val="lt1"/>
          </a:fillRef>
          <a:effectRef idx="0">
            <a:schemeClr val="dk1"/>
          </a:effectRef>
          <a:fontRef idx="minor">
            <a:schemeClr val="dk1"/>
          </a:fontRef>
        </p:style>
        <p:txBody>
          <a:bodyPr rtlCol="0" anchor="ctr"/>
          <a:lstStyle/>
          <a:p>
            <a:pPr algn="ctr"/>
            <a:r>
              <a:rPr lang="en-US" sz="3600" b="1"/>
              <a:t>W</a:t>
            </a:r>
          </a:p>
        </p:txBody>
      </p:sp>
      <p:sp>
        <p:nvSpPr>
          <p:cNvPr id="34" name="Oval 33">
            <a:extLst>
              <a:ext uri="{FF2B5EF4-FFF2-40B4-BE49-F238E27FC236}">
                <a16:creationId xmlns:a16="http://schemas.microsoft.com/office/drawing/2014/main" id="{C5B363D0-159F-4344-A9FF-E210E64A98B7}"/>
              </a:ext>
            </a:extLst>
          </p:cNvPr>
          <p:cNvSpPr/>
          <p:nvPr/>
        </p:nvSpPr>
        <p:spPr>
          <a:xfrm>
            <a:off x="10578357" y="3015814"/>
            <a:ext cx="862126" cy="862126"/>
          </a:xfrm>
          <a:prstGeom prst="ellipse">
            <a:avLst/>
          </a:prstGeom>
          <a:ln w="38100"/>
        </p:spPr>
        <p:style>
          <a:lnRef idx="2">
            <a:schemeClr val="dk1"/>
          </a:lnRef>
          <a:fillRef idx="1">
            <a:schemeClr val="lt1"/>
          </a:fillRef>
          <a:effectRef idx="0">
            <a:schemeClr val="dk1"/>
          </a:effectRef>
          <a:fontRef idx="minor">
            <a:schemeClr val="dk1"/>
          </a:fontRef>
        </p:style>
        <p:txBody>
          <a:bodyPr rtlCol="0" anchor="ctr"/>
          <a:lstStyle/>
          <a:p>
            <a:pPr algn="ctr"/>
            <a:r>
              <a:rPr lang="en-US" sz="3600" b="1"/>
              <a:t>Y</a:t>
            </a:r>
          </a:p>
        </p:txBody>
      </p:sp>
      <p:sp>
        <p:nvSpPr>
          <p:cNvPr id="35" name="Oval 34">
            <a:extLst>
              <a:ext uri="{FF2B5EF4-FFF2-40B4-BE49-F238E27FC236}">
                <a16:creationId xmlns:a16="http://schemas.microsoft.com/office/drawing/2014/main" id="{614F3EB3-EF61-4626-9BB5-F100F0FD4A87}"/>
              </a:ext>
            </a:extLst>
          </p:cNvPr>
          <p:cNvSpPr/>
          <p:nvPr/>
        </p:nvSpPr>
        <p:spPr>
          <a:xfrm>
            <a:off x="7615290" y="3015814"/>
            <a:ext cx="862126" cy="862126"/>
          </a:xfrm>
          <a:prstGeom prst="ellipse">
            <a:avLst/>
          </a:prstGeom>
          <a:ln w="38100"/>
        </p:spPr>
        <p:style>
          <a:lnRef idx="2">
            <a:schemeClr val="dk1"/>
          </a:lnRef>
          <a:fillRef idx="1">
            <a:schemeClr val="lt1"/>
          </a:fillRef>
          <a:effectRef idx="0">
            <a:schemeClr val="dk1"/>
          </a:effectRef>
          <a:fontRef idx="minor">
            <a:schemeClr val="dk1"/>
          </a:fontRef>
        </p:style>
        <p:txBody>
          <a:bodyPr rtlCol="0" anchor="ctr"/>
          <a:lstStyle/>
          <a:p>
            <a:pPr algn="ctr"/>
            <a:r>
              <a:rPr lang="en-US" sz="3600" b="1"/>
              <a:t>T</a:t>
            </a:r>
          </a:p>
        </p:txBody>
      </p:sp>
      <p:cxnSp>
        <p:nvCxnSpPr>
          <p:cNvPr id="36" name="Straight Arrow Connector 35">
            <a:extLst>
              <a:ext uri="{FF2B5EF4-FFF2-40B4-BE49-F238E27FC236}">
                <a16:creationId xmlns:a16="http://schemas.microsoft.com/office/drawing/2014/main" id="{3C54185C-D537-49F1-98C4-FC6EB6D8E9E8}"/>
              </a:ext>
            </a:extLst>
          </p:cNvPr>
          <p:cNvCxnSpPr>
            <a:cxnSpLocks/>
            <a:stCxn id="33" idx="4"/>
            <a:endCxn id="35" idx="7"/>
          </p:cNvCxnSpPr>
          <p:nvPr/>
        </p:nvCxnSpPr>
        <p:spPr>
          <a:xfrm flipH="1">
            <a:off x="8351161" y="2264426"/>
            <a:ext cx="1071581" cy="877643"/>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418A2C4C-8013-4628-8664-CA8C1A0609E9}"/>
              </a:ext>
            </a:extLst>
          </p:cNvPr>
          <p:cNvCxnSpPr>
            <a:cxnSpLocks/>
            <a:stCxn id="33" idx="4"/>
            <a:endCxn id="34" idx="1"/>
          </p:cNvCxnSpPr>
          <p:nvPr/>
        </p:nvCxnSpPr>
        <p:spPr>
          <a:xfrm>
            <a:off x="9422742" y="2264426"/>
            <a:ext cx="1281870" cy="877643"/>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A90CE24C-CCFC-475F-A71B-20D45E8BC4BE}"/>
              </a:ext>
            </a:extLst>
          </p:cNvPr>
          <p:cNvCxnSpPr>
            <a:cxnSpLocks/>
            <a:stCxn id="35" idx="6"/>
            <a:endCxn id="34" idx="2"/>
          </p:cNvCxnSpPr>
          <p:nvPr/>
        </p:nvCxnSpPr>
        <p:spPr>
          <a:xfrm>
            <a:off x="8477416" y="3446877"/>
            <a:ext cx="2100941"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ECB0F354-372D-4282-8527-591D08F94C48}"/>
              </a:ext>
            </a:extLst>
          </p:cNvPr>
          <p:cNvSpPr txBox="1"/>
          <p:nvPr/>
        </p:nvSpPr>
        <p:spPr>
          <a:xfrm>
            <a:off x="9790482" y="1347213"/>
            <a:ext cx="1828260" cy="830997"/>
          </a:xfrm>
          <a:prstGeom prst="rect">
            <a:avLst/>
          </a:prstGeom>
          <a:noFill/>
        </p:spPr>
        <p:txBody>
          <a:bodyPr wrap="square" rtlCol="0">
            <a:spAutoFit/>
          </a:bodyPr>
          <a:lstStyle/>
          <a:p>
            <a:r>
              <a:rPr lang="en-US" sz="2400" dirty="0"/>
              <a:t>Observed Confounders</a:t>
            </a:r>
          </a:p>
        </p:txBody>
      </p:sp>
      <p:sp>
        <p:nvSpPr>
          <p:cNvPr id="47" name="Oval 46">
            <a:extLst>
              <a:ext uri="{FF2B5EF4-FFF2-40B4-BE49-F238E27FC236}">
                <a16:creationId xmlns:a16="http://schemas.microsoft.com/office/drawing/2014/main" id="{89857AE5-540A-4180-9F8D-6DA631DB4B0D}"/>
              </a:ext>
            </a:extLst>
          </p:cNvPr>
          <p:cNvSpPr/>
          <p:nvPr/>
        </p:nvSpPr>
        <p:spPr>
          <a:xfrm>
            <a:off x="8402399" y="4132386"/>
            <a:ext cx="862126" cy="862126"/>
          </a:xfrm>
          <a:prstGeom prst="ellipse">
            <a:avLst/>
          </a:prstGeom>
          <a:ln w="38100"/>
        </p:spPr>
        <p:style>
          <a:lnRef idx="2">
            <a:schemeClr val="dk1"/>
          </a:lnRef>
          <a:fillRef idx="1">
            <a:schemeClr val="lt1"/>
          </a:fillRef>
          <a:effectRef idx="0">
            <a:schemeClr val="dk1"/>
          </a:effectRef>
          <a:fontRef idx="minor">
            <a:schemeClr val="dk1"/>
          </a:fontRef>
        </p:style>
        <p:txBody>
          <a:bodyPr rtlCol="0" anchor="ctr"/>
          <a:lstStyle/>
          <a:p>
            <a:pPr algn="ctr"/>
            <a:r>
              <a:rPr lang="en-US" sz="3600" b="1" dirty="0"/>
              <a:t>W</a:t>
            </a:r>
          </a:p>
        </p:txBody>
      </p:sp>
      <p:sp>
        <p:nvSpPr>
          <p:cNvPr id="48" name="Oval 47">
            <a:extLst>
              <a:ext uri="{FF2B5EF4-FFF2-40B4-BE49-F238E27FC236}">
                <a16:creationId xmlns:a16="http://schemas.microsoft.com/office/drawing/2014/main" id="{D768971E-246B-4DDF-8F28-5B95CC6F0E89}"/>
              </a:ext>
            </a:extLst>
          </p:cNvPr>
          <p:cNvSpPr/>
          <p:nvPr/>
        </p:nvSpPr>
        <p:spPr>
          <a:xfrm>
            <a:off x="10578357" y="5745900"/>
            <a:ext cx="862126" cy="862126"/>
          </a:xfrm>
          <a:prstGeom prst="ellipse">
            <a:avLst/>
          </a:prstGeom>
          <a:ln w="38100"/>
        </p:spPr>
        <p:style>
          <a:lnRef idx="2">
            <a:schemeClr val="dk1"/>
          </a:lnRef>
          <a:fillRef idx="1">
            <a:schemeClr val="lt1"/>
          </a:fillRef>
          <a:effectRef idx="0">
            <a:schemeClr val="dk1"/>
          </a:effectRef>
          <a:fontRef idx="minor">
            <a:schemeClr val="dk1"/>
          </a:fontRef>
        </p:style>
        <p:txBody>
          <a:bodyPr rtlCol="0" anchor="ctr"/>
          <a:lstStyle/>
          <a:p>
            <a:pPr algn="ctr"/>
            <a:r>
              <a:rPr lang="en-US" sz="3600" b="1"/>
              <a:t>Y</a:t>
            </a:r>
          </a:p>
        </p:txBody>
      </p:sp>
      <p:sp>
        <p:nvSpPr>
          <p:cNvPr id="49" name="Oval 48">
            <a:extLst>
              <a:ext uri="{FF2B5EF4-FFF2-40B4-BE49-F238E27FC236}">
                <a16:creationId xmlns:a16="http://schemas.microsoft.com/office/drawing/2014/main" id="{56D99F57-5477-43A8-A435-228B31B1B44A}"/>
              </a:ext>
            </a:extLst>
          </p:cNvPr>
          <p:cNvSpPr/>
          <p:nvPr/>
        </p:nvSpPr>
        <p:spPr>
          <a:xfrm>
            <a:off x="7615290" y="5745900"/>
            <a:ext cx="862126" cy="862126"/>
          </a:xfrm>
          <a:prstGeom prst="ellipse">
            <a:avLst/>
          </a:prstGeom>
          <a:ln w="38100"/>
        </p:spPr>
        <p:style>
          <a:lnRef idx="2">
            <a:schemeClr val="dk1"/>
          </a:lnRef>
          <a:fillRef idx="1">
            <a:schemeClr val="lt1"/>
          </a:fillRef>
          <a:effectRef idx="0">
            <a:schemeClr val="dk1"/>
          </a:effectRef>
          <a:fontRef idx="minor">
            <a:schemeClr val="dk1"/>
          </a:fontRef>
        </p:style>
        <p:txBody>
          <a:bodyPr rtlCol="0" anchor="ctr"/>
          <a:lstStyle/>
          <a:p>
            <a:pPr algn="ctr"/>
            <a:r>
              <a:rPr lang="en-US" sz="3600" b="1"/>
              <a:t>T</a:t>
            </a:r>
          </a:p>
        </p:txBody>
      </p:sp>
      <p:cxnSp>
        <p:nvCxnSpPr>
          <p:cNvPr id="50" name="Straight Arrow Connector 49">
            <a:extLst>
              <a:ext uri="{FF2B5EF4-FFF2-40B4-BE49-F238E27FC236}">
                <a16:creationId xmlns:a16="http://schemas.microsoft.com/office/drawing/2014/main" id="{4FED1515-3ACE-4039-8A2C-E268849C2F44}"/>
              </a:ext>
            </a:extLst>
          </p:cNvPr>
          <p:cNvCxnSpPr>
            <a:cxnSpLocks/>
            <a:stCxn id="47" idx="4"/>
            <a:endCxn id="49" idx="7"/>
          </p:cNvCxnSpPr>
          <p:nvPr/>
        </p:nvCxnSpPr>
        <p:spPr>
          <a:xfrm flipH="1">
            <a:off x="8351161" y="4994512"/>
            <a:ext cx="482301" cy="877643"/>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9316BAA2-6916-4913-9F12-E4E6E0EE8FE3}"/>
              </a:ext>
            </a:extLst>
          </p:cNvPr>
          <p:cNvCxnSpPr>
            <a:cxnSpLocks/>
            <a:stCxn id="47" idx="4"/>
            <a:endCxn id="48" idx="1"/>
          </p:cNvCxnSpPr>
          <p:nvPr/>
        </p:nvCxnSpPr>
        <p:spPr>
          <a:xfrm>
            <a:off x="8833462" y="4994512"/>
            <a:ext cx="1871150" cy="877643"/>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60443A71-000F-4A9E-B32E-257CD24C0016}"/>
              </a:ext>
            </a:extLst>
          </p:cNvPr>
          <p:cNvCxnSpPr>
            <a:cxnSpLocks/>
            <a:stCxn id="49" idx="6"/>
            <a:endCxn id="48" idx="2"/>
          </p:cNvCxnSpPr>
          <p:nvPr/>
        </p:nvCxnSpPr>
        <p:spPr>
          <a:xfrm>
            <a:off x="8477416" y="6176963"/>
            <a:ext cx="2100941"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54" name="Oval 53">
            <a:extLst>
              <a:ext uri="{FF2B5EF4-FFF2-40B4-BE49-F238E27FC236}">
                <a16:creationId xmlns:a16="http://schemas.microsoft.com/office/drawing/2014/main" id="{09C16D92-7047-4ADC-8D47-827A5448B453}"/>
              </a:ext>
            </a:extLst>
          </p:cNvPr>
          <p:cNvSpPr/>
          <p:nvPr/>
        </p:nvSpPr>
        <p:spPr>
          <a:xfrm>
            <a:off x="9527886" y="4119021"/>
            <a:ext cx="862126" cy="862126"/>
          </a:xfrm>
          <a:prstGeom prst="ellipse">
            <a:avLst/>
          </a:prstGeom>
          <a:ln w="38100">
            <a:prstDash val="dash"/>
          </a:ln>
        </p:spPr>
        <p:style>
          <a:lnRef idx="2">
            <a:schemeClr val="dk1"/>
          </a:lnRef>
          <a:fillRef idx="1">
            <a:schemeClr val="lt1"/>
          </a:fillRef>
          <a:effectRef idx="0">
            <a:schemeClr val="dk1"/>
          </a:effectRef>
          <a:fontRef idx="minor">
            <a:schemeClr val="dk1"/>
          </a:fontRef>
        </p:style>
        <p:txBody>
          <a:bodyPr rtlCol="0" anchor="ctr"/>
          <a:lstStyle/>
          <a:p>
            <a:pPr algn="ctr"/>
            <a:r>
              <a:rPr lang="en-US" sz="3600" b="1" dirty="0"/>
              <a:t>U</a:t>
            </a:r>
          </a:p>
        </p:txBody>
      </p:sp>
      <p:cxnSp>
        <p:nvCxnSpPr>
          <p:cNvPr id="55" name="Straight Arrow Connector 54">
            <a:extLst>
              <a:ext uri="{FF2B5EF4-FFF2-40B4-BE49-F238E27FC236}">
                <a16:creationId xmlns:a16="http://schemas.microsoft.com/office/drawing/2014/main" id="{69256B39-F407-4CE7-97F6-967526A37DA9}"/>
              </a:ext>
            </a:extLst>
          </p:cNvPr>
          <p:cNvCxnSpPr>
            <a:cxnSpLocks/>
            <a:stCxn id="54" idx="4"/>
            <a:endCxn id="48" idx="1"/>
          </p:cNvCxnSpPr>
          <p:nvPr/>
        </p:nvCxnSpPr>
        <p:spPr>
          <a:xfrm>
            <a:off x="9958949" y="4981147"/>
            <a:ext cx="745663" cy="891008"/>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52245324-87EC-431C-9722-C4E590098DBB}"/>
              </a:ext>
            </a:extLst>
          </p:cNvPr>
          <p:cNvCxnSpPr>
            <a:cxnSpLocks/>
            <a:stCxn id="54" idx="4"/>
            <a:endCxn id="49" idx="7"/>
          </p:cNvCxnSpPr>
          <p:nvPr/>
        </p:nvCxnSpPr>
        <p:spPr>
          <a:xfrm flipH="1">
            <a:off x="8351161" y="4981147"/>
            <a:ext cx="1607788" cy="891008"/>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24D1593B-7798-4C8B-8477-C055E14606D3}"/>
              </a:ext>
            </a:extLst>
          </p:cNvPr>
          <p:cNvSpPr txBox="1"/>
          <p:nvPr/>
        </p:nvSpPr>
        <p:spPr>
          <a:xfrm>
            <a:off x="10368001" y="4096093"/>
            <a:ext cx="1828260" cy="830997"/>
          </a:xfrm>
          <a:prstGeom prst="rect">
            <a:avLst/>
          </a:prstGeom>
          <a:noFill/>
        </p:spPr>
        <p:txBody>
          <a:bodyPr wrap="square" rtlCol="0">
            <a:spAutoFit/>
          </a:bodyPr>
          <a:lstStyle/>
          <a:p>
            <a:r>
              <a:rPr lang="en-US" sz="2400" dirty="0"/>
              <a:t>Unobserved Confounder</a:t>
            </a:r>
          </a:p>
        </p:txBody>
      </p:sp>
    </p:spTree>
    <p:extLst>
      <p:ext uri="{BB962C8B-B14F-4D97-AF65-F5344CB8AC3E}">
        <p14:creationId xmlns:p14="http://schemas.microsoft.com/office/powerpoint/2010/main" val="1631808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D9D93E-7FA3-4ED9-828B-55E3D144B14C}"/>
              </a:ext>
            </a:extLst>
          </p:cNvPr>
          <p:cNvSpPr>
            <a:spLocks noGrp="1"/>
          </p:cNvSpPr>
          <p:nvPr>
            <p:ph type="title"/>
          </p:nvPr>
        </p:nvSpPr>
        <p:spPr>
          <a:xfrm>
            <a:off x="525050" y="62630"/>
            <a:ext cx="10515600" cy="838918"/>
          </a:xfrm>
        </p:spPr>
        <p:txBody>
          <a:bodyPr>
            <a:normAutofit/>
          </a:bodyPr>
          <a:lstStyle/>
          <a:p>
            <a:r>
              <a:rPr lang="en-US" sz="3600" b="1" dirty="0"/>
              <a:t>Step 4: Refutation.</a:t>
            </a:r>
            <a:r>
              <a:rPr lang="en-US" sz="3600" dirty="0"/>
              <a:t> Validate the assumptions</a:t>
            </a:r>
          </a:p>
        </p:txBody>
      </p:sp>
      <p:pic>
        <p:nvPicPr>
          <p:cNvPr id="5" name="Picture 4">
            <a:extLst>
              <a:ext uri="{FF2B5EF4-FFF2-40B4-BE49-F238E27FC236}">
                <a16:creationId xmlns:a16="http://schemas.microsoft.com/office/drawing/2014/main" id="{C65FB300-B2F1-41B2-BF8C-FB9CF1B5BC88}"/>
              </a:ext>
            </a:extLst>
          </p:cNvPr>
          <p:cNvPicPr>
            <a:picLocks noChangeAspect="1"/>
          </p:cNvPicPr>
          <p:nvPr/>
        </p:nvPicPr>
        <p:blipFill rotWithShape="1">
          <a:blip r:embed="rId2"/>
          <a:srcRect r="6456"/>
          <a:stretch/>
        </p:blipFill>
        <p:spPr>
          <a:xfrm>
            <a:off x="50105" y="1240077"/>
            <a:ext cx="12012460" cy="960827"/>
          </a:xfrm>
          <a:prstGeom prst="rect">
            <a:avLst/>
          </a:prstGeom>
          <a:ln>
            <a:noFill/>
          </a:ln>
          <a:effectLst>
            <a:outerShdw blurRad="190500" algn="tl" rotWithShape="0">
              <a:srgbClr val="000000">
                <a:alpha val="70000"/>
              </a:srgbClr>
            </a:outerShdw>
          </a:effectLst>
        </p:spPr>
      </p:pic>
      <p:pic>
        <p:nvPicPr>
          <p:cNvPr id="7" name="Picture 6">
            <a:extLst>
              <a:ext uri="{FF2B5EF4-FFF2-40B4-BE49-F238E27FC236}">
                <a16:creationId xmlns:a16="http://schemas.microsoft.com/office/drawing/2014/main" id="{FFACD17C-8E33-4CC1-874B-4A5863565B7A}"/>
              </a:ext>
            </a:extLst>
          </p:cNvPr>
          <p:cNvPicPr>
            <a:picLocks noChangeAspect="1"/>
          </p:cNvPicPr>
          <p:nvPr/>
        </p:nvPicPr>
        <p:blipFill>
          <a:blip r:embed="rId3"/>
          <a:stretch>
            <a:fillRect/>
          </a:stretch>
        </p:blipFill>
        <p:spPr>
          <a:xfrm>
            <a:off x="50105" y="2201755"/>
            <a:ext cx="5348613" cy="1506108"/>
          </a:xfrm>
          <a:prstGeom prst="rect">
            <a:avLst/>
          </a:prstGeom>
          <a:ln>
            <a:noFill/>
          </a:ln>
          <a:effectLst>
            <a:outerShdw blurRad="190500" algn="tl" rotWithShape="0">
              <a:srgbClr val="000000">
                <a:alpha val="70000"/>
              </a:srgbClr>
            </a:outerShdw>
          </a:effectLst>
        </p:spPr>
      </p:pic>
      <p:pic>
        <p:nvPicPr>
          <p:cNvPr id="9" name="Picture 8">
            <a:extLst>
              <a:ext uri="{FF2B5EF4-FFF2-40B4-BE49-F238E27FC236}">
                <a16:creationId xmlns:a16="http://schemas.microsoft.com/office/drawing/2014/main" id="{479DF063-6451-43B4-882E-DC659BBDDF08}"/>
              </a:ext>
            </a:extLst>
          </p:cNvPr>
          <p:cNvPicPr>
            <a:picLocks noChangeAspect="1"/>
          </p:cNvPicPr>
          <p:nvPr/>
        </p:nvPicPr>
        <p:blipFill>
          <a:blip r:embed="rId4"/>
          <a:stretch>
            <a:fillRect/>
          </a:stretch>
        </p:blipFill>
        <p:spPr>
          <a:xfrm>
            <a:off x="6613070" y="2404996"/>
            <a:ext cx="5186448" cy="4428093"/>
          </a:xfrm>
          <a:prstGeom prst="rect">
            <a:avLst/>
          </a:prstGeom>
        </p:spPr>
      </p:pic>
    </p:spTree>
    <p:extLst>
      <p:ext uri="{BB962C8B-B14F-4D97-AF65-F5344CB8AC3E}">
        <p14:creationId xmlns:p14="http://schemas.microsoft.com/office/powerpoint/2010/main" val="28120261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87C522-CB10-F2CE-314B-75E927AB809B}"/>
              </a:ext>
            </a:extLst>
          </p:cNvPr>
          <p:cNvSpPr>
            <a:spLocks noGrp="1"/>
          </p:cNvSpPr>
          <p:nvPr>
            <p:ph type="title"/>
          </p:nvPr>
        </p:nvSpPr>
        <p:spPr/>
        <p:txBody>
          <a:bodyPr>
            <a:normAutofit fontScale="90000"/>
          </a:bodyPr>
          <a:lstStyle/>
          <a:p>
            <a:r>
              <a:rPr lang="en-US" dirty="0"/>
              <a:t>Case study 2: Finding the root cause of elevated latency in a microservice architecture</a:t>
            </a:r>
          </a:p>
        </p:txBody>
      </p:sp>
      <p:sp>
        <p:nvSpPr>
          <p:cNvPr id="3" name="Content Placeholder 2">
            <a:extLst>
              <a:ext uri="{FF2B5EF4-FFF2-40B4-BE49-F238E27FC236}">
                <a16:creationId xmlns:a16="http://schemas.microsoft.com/office/drawing/2014/main" id="{A8DEEF07-F207-B940-7D44-9CD27D257B26}"/>
              </a:ext>
            </a:extLst>
          </p:cNvPr>
          <p:cNvSpPr>
            <a:spLocks noGrp="1"/>
          </p:cNvSpPr>
          <p:nvPr>
            <p:ph idx="1"/>
          </p:nvPr>
        </p:nvSpPr>
        <p:spPr/>
        <p:txBody>
          <a:bodyPr/>
          <a:lstStyle/>
          <a:p>
            <a:endParaRPr lang="en-US" dirty="0"/>
          </a:p>
        </p:txBody>
      </p:sp>
      <p:pic>
        <p:nvPicPr>
          <p:cNvPr id="5" name="Picture 4">
            <a:extLst>
              <a:ext uri="{FF2B5EF4-FFF2-40B4-BE49-F238E27FC236}">
                <a16:creationId xmlns:a16="http://schemas.microsoft.com/office/drawing/2014/main" id="{F821B09E-F577-13FD-0CD9-7AA411FCD9E9}"/>
              </a:ext>
            </a:extLst>
          </p:cNvPr>
          <p:cNvPicPr>
            <a:picLocks noChangeAspect="1"/>
          </p:cNvPicPr>
          <p:nvPr/>
        </p:nvPicPr>
        <p:blipFill>
          <a:blip r:embed="rId2"/>
          <a:stretch>
            <a:fillRect/>
          </a:stretch>
        </p:blipFill>
        <p:spPr>
          <a:xfrm>
            <a:off x="375728" y="1773621"/>
            <a:ext cx="11440541" cy="4001014"/>
          </a:xfrm>
          <a:prstGeom prst="rect">
            <a:avLst/>
          </a:prstGeom>
        </p:spPr>
      </p:pic>
    </p:spTree>
    <p:extLst>
      <p:ext uri="{BB962C8B-B14F-4D97-AF65-F5344CB8AC3E}">
        <p14:creationId xmlns:p14="http://schemas.microsoft.com/office/powerpoint/2010/main" val="20416032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6B02F4-83CE-40EA-FD1E-E1A78F948EA5}"/>
              </a:ext>
            </a:extLst>
          </p:cNvPr>
          <p:cNvSpPr>
            <a:spLocks noGrp="1"/>
          </p:cNvSpPr>
          <p:nvPr>
            <p:ph type="title"/>
          </p:nvPr>
        </p:nvSpPr>
        <p:spPr/>
        <p:txBody>
          <a:bodyPr/>
          <a:lstStyle/>
          <a:p>
            <a:r>
              <a:rPr lang="en-US" dirty="0"/>
              <a:t>Why does the latency of website increase by 2 seconds?</a:t>
            </a:r>
          </a:p>
        </p:txBody>
      </p:sp>
      <p:sp>
        <p:nvSpPr>
          <p:cNvPr id="3" name="Content Placeholder 2">
            <a:extLst>
              <a:ext uri="{FF2B5EF4-FFF2-40B4-BE49-F238E27FC236}">
                <a16:creationId xmlns:a16="http://schemas.microsoft.com/office/drawing/2014/main" id="{25B9A8D3-209C-E4EE-2A3D-963BB6369D5B}"/>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E07CD6AB-D98C-6C20-802C-A2A17BF9C9C2}"/>
              </a:ext>
            </a:extLst>
          </p:cNvPr>
          <p:cNvPicPr>
            <a:picLocks noChangeAspect="1"/>
          </p:cNvPicPr>
          <p:nvPr/>
        </p:nvPicPr>
        <p:blipFill rotWithShape="1">
          <a:blip r:embed="rId2"/>
          <a:srcRect r="2534"/>
          <a:stretch/>
        </p:blipFill>
        <p:spPr>
          <a:xfrm>
            <a:off x="325445" y="1943099"/>
            <a:ext cx="11248672" cy="3851414"/>
          </a:xfrm>
          <a:prstGeom prst="rect">
            <a:avLst/>
          </a:prstGeom>
        </p:spPr>
      </p:pic>
    </p:spTree>
    <p:extLst>
      <p:ext uri="{BB962C8B-B14F-4D97-AF65-F5344CB8AC3E}">
        <p14:creationId xmlns:p14="http://schemas.microsoft.com/office/powerpoint/2010/main" val="41498525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0BC769-DA5B-8A99-011C-E27CDD7026E0}"/>
              </a:ext>
            </a:extLst>
          </p:cNvPr>
          <p:cNvSpPr>
            <a:spLocks noGrp="1"/>
          </p:cNvSpPr>
          <p:nvPr>
            <p:ph type="title"/>
          </p:nvPr>
        </p:nvSpPr>
        <p:spPr/>
        <p:txBody>
          <a:bodyPr/>
          <a:lstStyle/>
          <a:p>
            <a:r>
              <a:rPr lang="en-US" dirty="0"/>
              <a:t>Step 1: Building the causal graph</a:t>
            </a:r>
          </a:p>
        </p:txBody>
      </p:sp>
      <p:pic>
        <p:nvPicPr>
          <p:cNvPr id="1026" name="Picture 2">
            <a:extLst>
              <a:ext uri="{FF2B5EF4-FFF2-40B4-BE49-F238E27FC236}">
                <a16:creationId xmlns:a16="http://schemas.microsoft.com/office/drawing/2014/main" id="{0B4A1BA3-60A1-6D94-363E-027924EE72C4}"/>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283010" y="1825625"/>
            <a:ext cx="7625979"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11816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FB4029-9247-AA19-20DD-943F1CB62EDA}"/>
              </a:ext>
            </a:extLst>
          </p:cNvPr>
          <p:cNvSpPr>
            <a:spLocks noGrp="1"/>
          </p:cNvSpPr>
          <p:nvPr>
            <p:ph type="title"/>
          </p:nvPr>
        </p:nvSpPr>
        <p:spPr/>
        <p:txBody>
          <a:bodyPr/>
          <a:lstStyle/>
          <a:p>
            <a:r>
              <a:rPr lang="en-US" dirty="0"/>
              <a:t>Step 2: Identifying the estimate</a:t>
            </a:r>
          </a:p>
        </p:txBody>
      </p:sp>
      <p:sp>
        <p:nvSpPr>
          <p:cNvPr id="3" name="Content Placeholder 2">
            <a:extLst>
              <a:ext uri="{FF2B5EF4-FFF2-40B4-BE49-F238E27FC236}">
                <a16:creationId xmlns:a16="http://schemas.microsoft.com/office/drawing/2014/main" id="{0956E636-79EF-5965-5C55-F50FF27FA95E}"/>
              </a:ext>
            </a:extLst>
          </p:cNvPr>
          <p:cNvSpPr>
            <a:spLocks noGrp="1"/>
          </p:cNvSpPr>
          <p:nvPr>
            <p:ph idx="1"/>
          </p:nvPr>
        </p:nvSpPr>
        <p:spPr/>
        <p:txBody>
          <a:bodyPr/>
          <a:lstStyle/>
          <a:p>
            <a:pPr marL="0" indent="0">
              <a:buNone/>
            </a:pPr>
            <a:r>
              <a:rPr lang="en-US" dirty="0"/>
              <a:t>In this case, we require a counterfactual estimate. </a:t>
            </a:r>
          </a:p>
          <a:p>
            <a:pPr marL="0" indent="0">
              <a:buNone/>
            </a:pPr>
            <a:r>
              <a:rPr lang="en-US" dirty="0"/>
              <a:t>So, we assume all variables are observed, and fit an SCM.</a:t>
            </a:r>
          </a:p>
        </p:txBody>
      </p:sp>
      <p:pic>
        <p:nvPicPr>
          <p:cNvPr id="5" name="Picture 4">
            <a:extLst>
              <a:ext uri="{FF2B5EF4-FFF2-40B4-BE49-F238E27FC236}">
                <a16:creationId xmlns:a16="http://schemas.microsoft.com/office/drawing/2014/main" id="{CF0C7513-8AEE-F077-BD86-F0AB0F9750CE}"/>
              </a:ext>
            </a:extLst>
          </p:cNvPr>
          <p:cNvPicPr>
            <a:picLocks noChangeAspect="1"/>
          </p:cNvPicPr>
          <p:nvPr/>
        </p:nvPicPr>
        <p:blipFill>
          <a:blip r:embed="rId2"/>
          <a:stretch>
            <a:fillRect/>
          </a:stretch>
        </p:blipFill>
        <p:spPr>
          <a:xfrm>
            <a:off x="118079" y="2886996"/>
            <a:ext cx="11747792" cy="2554678"/>
          </a:xfrm>
          <a:prstGeom prst="rect">
            <a:avLst/>
          </a:prstGeom>
        </p:spPr>
      </p:pic>
    </p:spTree>
    <p:extLst>
      <p:ext uri="{BB962C8B-B14F-4D97-AF65-F5344CB8AC3E}">
        <p14:creationId xmlns:p14="http://schemas.microsoft.com/office/powerpoint/2010/main" val="18583331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B2BD5E-5013-C065-A0FA-B00A72C1E693}"/>
              </a:ext>
            </a:extLst>
          </p:cNvPr>
          <p:cNvSpPr>
            <a:spLocks noGrp="1"/>
          </p:cNvSpPr>
          <p:nvPr>
            <p:ph type="title"/>
          </p:nvPr>
        </p:nvSpPr>
        <p:spPr/>
        <p:txBody>
          <a:bodyPr/>
          <a:lstStyle/>
          <a:p>
            <a:r>
              <a:rPr lang="en-US" dirty="0"/>
              <a:t>Step 3: Estimating the counterfactual + attribution</a:t>
            </a:r>
          </a:p>
        </p:txBody>
      </p:sp>
      <p:sp>
        <p:nvSpPr>
          <p:cNvPr id="3" name="Content Placeholder 2">
            <a:extLst>
              <a:ext uri="{FF2B5EF4-FFF2-40B4-BE49-F238E27FC236}">
                <a16:creationId xmlns:a16="http://schemas.microsoft.com/office/drawing/2014/main" id="{A93EFBEB-22CF-D4EF-2950-D20E93344CAF}"/>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84052F2E-49A5-5998-E608-5BB401B26D8F}"/>
              </a:ext>
            </a:extLst>
          </p:cNvPr>
          <p:cNvPicPr>
            <a:picLocks noChangeAspect="1"/>
          </p:cNvPicPr>
          <p:nvPr/>
        </p:nvPicPr>
        <p:blipFill>
          <a:blip r:embed="rId2"/>
          <a:stretch>
            <a:fillRect/>
          </a:stretch>
        </p:blipFill>
        <p:spPr>
          <a:xfrm>
            <a:off x="636290" y="1945924"/>
            <a:ext cx="10997462" cy="3939779"/>
          </a:xfrm>
          <a:prstGeom prst="rect">
            <a:avLst/>
          </a:prstGeom>
        </p:spPr>
      </p:pic>
    </p:spTree>
    <p:extLst>
      <p:ext uri="{BB962C8B-B14F-4D97-AF65-F5344CB8AC3E}">
        <p14:creationId xmlns:p14="http://schemas.microsoft.com/office/powerpoint/2010/main" val="2689773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5D7B3-56B5-2076-F9E3-3D9A5229C1D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8BA7265-3F2D-9E71-268A-85B39017F1A5}"/>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29ADE166-512B-A7AD-33D7-6926D46B9451}"/>
              </a:ext>
            </a:extLst>
          </p:cNvPr>
          <p:cNvPicPr>
            <a:picLocks noChangeAspect="1"/>
          </p:cNvPicPr>
          <p:nvPr/>
        </p:nvPicPr>
        <p:blipFill>
          <a:blip r:embed="rId2"/>
          <a:stretch>
            <a:fillRect/>
          </a:stretch>
        </p:blipFill>
        <p:spPr>
          <a:xfrm>
            <a:off x="1674743" y="566590"/>
            <a:ext cx="8167949" cy="6240174"/>
          </a:xfrm>
          <a:prstGeom prst="rect">
            <a:avLst/>
          </a:prstGeom>
        </p:spPr>
      </p:pic>
    </p:spTree>
    <p:extLst>
      <p:ext uri="{BB962C8B-B14F-4D97-AF65-F5344CB8AC3E}">
        <p14:creationId xmlns:p14="http://schemas.microsoft.com/office/powerpoint/2010/main" val="109581534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D4F1CA-10AB-9213-894C-DA8AE4E3B622}"/>
              </a:ext>
            </a:extLst>
          </p:cNvPr>
          <p:cNvSpPr>
            <a:spLocks noGrp="1"/>
          </p:cNvSpPr>
          <p:nvPr>
            <p:ph type="title"/>
          </p:nvPr>
        </p:nvSpPr>
        <p:spPr/>
        <p:txBody>
          <a:bodyPr/>
          <a:lstStyle/>
          <a:p>
            <a:r>
              <a:rPr lang="en-US" dirty="0"/>
              <a:t>Case study 3: Classifying images under spurious correlation</a:t>
            </a:r>
          </a:p>
        </p:txBody>
      </p:sp>
      <p:sp>
        <p:nvSpPr>
          <p:cNvPr id="3" name="Content Placeholder 2">
            <a:extLst>
              <a:ext uri="{FF2B5EF4-FFF2-40B4-BE49-F238E27FC236}">
                <a16:creationId xmlns:a16="http://schemas.microsoft.com/office/drawing/2014/main" id="{5A6BA465-0690-3BAE-F629-A8C35A0BD9A1}"/>
              </a:ext>
            </a:extLst>
          </p:cNvPr>
          <p:cNvSpPr>
            <a:spLocks noGrp="1"/>
          </p:cNvSpPr>
          <p:nvPr>
            <p:ph idx="1"/>
          </p:nvPr>
        </p:nvSpPr>
        <p:spPr/>
        <p:txBody>
          <a:bodyPr>
            <a:normAutofit lnSpcReduction="10000"/>
          </a:bodyPr>
          <a:lstStyle/>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b="1" dirty="0"/>
              <a:t>Task: </a:t>
            </a:r>
            <a:r>
              <a:rPr lang="en-US" dirty="0"/>
              <a:t>detect the digit in each image.</a:t>
            </a:r>
          </a:p>
        </p:txBody>
      </p:sp>
      <p:pic>
        <p:nvPicPr>
          <p:cNvPr id="2050" name="Picture 2">
            <a:extLst>
              <a:ext uri="{FF2B5EF4-FFF2-40B4-BE49-F238E27FC236}">
                <a16:creationId xmlns:a16="http://schemas.microsoft.com/office/drawing/2014/main" id="{95227E01-EDD3-2857-57AF-76B47702F5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3742" y="2276475"/>
            <a:ext cx="10168936" cy="31630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86029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FF8C7D-B17E-FE81-EA61-9859D83A9BD3}"/>
              </a:ext>
            </a:extLst>
          </p:cNvPr>
          <p:cNvSpPr>
            <a:spLocks noGrp="1"/>
          </p:cNvSpPr>
          <p:nvPr>
            <p:ph type="title"/>
          </p:nvPr>
        </p:nvSpPr>
        <p:spPr>
          <a:xfrm>
            <a:off x="838199" y="365125"/>
            <a:ext cx="10874339" cy="1325563"/>
          </a:xfrm>
        </p:spPr>
        <p:txBody>
          <a:bodyPr/>
          <a:lstStyle/>
          <a:p>
            <a:r>
              <a:rPr lang="en-US" b="1" dirty="0"/>
              <a:t>Session goals: </a:t>
            </a:r>
            <a:r>
              <a:rPr lang="en-US" dirty="0"/>
              <a:t>Causal ML in practice</a:t>
            </a:r>
          </a:p>
        </p:txBody>
      </p:sp>
      <p:sp>
        <p:nvSpPr>
          <p:cNvPr id="3" name="Content Placeholder 2">
            <a:extLst>
              <a:ext uri="{FF2B5EF4-FFF2-40B4-BE49-F238E27FC236}">
                <a16:creationId xmlns:a16="http://schemas.microsoft.com/office/drawing/2014/main" id="{6169AECB-9AF1-3F9D-AF14-4FC1427DD58E}"/>
              </a:ext>
            </a:extLst>
          </p:cNvPr>
          <p:cNvSpPr>
            <a:spLocks noGrp="1"/>
          </p:cNvSpPr>
          <p:nvPr>
            <p:ph idx="1"/>
          </p:nvPr>
        </p:nvSpPr>
        <p:spPr>
          <a:xfrm>
            <a:off x="838200" y="1825625"/>
            <a:ext cx="10515600" cy="4558242"/>
          </a:xfrm>
        </p:spPr>
        <p:txBody>
          <a:bodyPr>
            <a:normAutofit/>
          </a:bodyPr>
          <a:lstStyle/>
          <a:p>
            <a:r>
              <a:rPr lang="en-US" dirty="0"/>
              <a:t>Understand </a:t>
            </a:r>
            <a:r>
              <a:rPr lang="en-US" b="1" dirty="0">
                <a:solidFill>
                  <a:schemeClr val="accent1"/>
                </a:solidFill>
              </a:rPr>
              <a:t>key challenges </a:t>
            </a:r>
            <a:r>
              <a:rPr lang="en-US" dirty="0"/>
              <a:t>of applying causal ML in the real world</a:t>
            </a:r>
          </a:p>
          <a:p>
            <a:r>
              <a:rPr lang="en-US" dirty="0"/>
              <a:t>Learn about </a:t>
            </a:r>
            <a:r>
              <a:rPr lang="en-US" b="1" dirty="0">
                <a:solidFill>
                  <a:schemeClr val="accent1"/>
                </a:solidFill>
              </a:rPr>
              <a:t>open-source tools </a:t>
            </a:r>
            <a:r>
              <a:rPr lang="en-US" dirty="0"/>
              <a:t>for building causal models</a:t>
            </a:r>
          </a:p>
          <a:p>
            <a:r>
              <a:rPr lang="en-US" dirty="0"/>
              <a:t>See </a:t>
            </a:r>
            <a:r>
              <a:rPr lang="en-US" b="1" dirty="0">
                <a:solidFill>
                  <a:schemeClr val="accent1"/>
                </a:solidFill>
              </a:rPr>
              <a:t>causal ML in action </a:t>
            </a:r>
            <a:r>
              <a:rPr lang="en-US" dirty="0"/>
              <a:t>through three real-world case studies</a:t>
            </a:r>
          </a:p>
          <a:p>
            <a:pPr lvl="1"/>
            <a:r>
              <a:rPr lang="en-US" dirty="0"/>
              <a:t>Customer rewards program in e-commerce platform</a:t>
            </a:r>
          </a:p>
          <a:p>
            <a:pPr lvl="1"/>
            <a:r>
              <a:rPr lang="en-US" dirty="0"/>
              <a:t>Debugging high latency in a microservice system architecture</a:t>
            </a:r>
          </a:p>
          <a:p>
            <a:pPr lvl="1"/>
            <a:r>
              <a:rPr lang="en-US" dirty="0"/>
              <a:t>Classifying images under spurious correlation</a:t>
            </a:r>
          </a:p>
          <a:p>
            <a:r>
              <a:rPr lang="en-US" b="1" dirty="0"/>
              <a:t>Looking ahead: </a:t>
            </a:r>
            <a:r>
              <a:rPr lang="en-US" dirty="0"/>
              <a:t>Explore how </a:t>
            </a:r>
            <a:r>
              <a:rPr lang="en-US" b="1" dirty="0">
                <a:solidFill>
                  <a:schemeClr val="accent1"/>
                </a:solidFill>
              </a:rPr>
              <a:t>large language models </a:t>
            </a:r>
            <a:r>
              <a:rPr lang="en-US" dirty="0"/>
              <a:t>may help with some of these challenges</a:t>
            </a:r>
          </a:p>
          <a:p>
            <a:pPr lvl="1"/>
            <a:r>
              <a:rPr lang="en-US" dirty="0"/>
              <a:t>How can LLMs help infer the correct causal graph?</a:t>
            </a:r>
          </a:p>
          <a:p>
            <a:endParaRPr lang="en-US" dirty="0"/>
          </a:p>
          <a:p>
            <a:endParaRPr lang="en-US" dirty="0"/>
          </a:p>
        </p:txBody>
      </p:sp>
    </p:spTree>
    <p:extLst>
      <p:ext uri="{BB962C8B-B14F-4D97-AF65-F5344CB8AC3E}">
        <p14:creationId xmlns:p14="http://schemas.microsoft.com/office/powerpoint/2010/main" val="394224959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62FE46-CC79-6456-385F-08A1276719D1}"/>
              </a:ext>
            </a:extLst>
          </p:cNvPr>
          <p:cNvSpPr>
            <a:spLocks noGrp="1"/>
          </p:cNvSpPr>
          <p:nvPr>
            <p:ph type="title"/>
          </p:nvPr>
        </p:nvSpPr>
        <p:spPr/>
        <p:txBody>
          <a:bodyPr/>
          <a:lstStyle/>
          <a:p>
            <a:r>
              <a:rPr lang="en-US" dirty="0"/>
              <a:t>Step 1: Model the causal graph</a:t>
            </a:r>
          </a:p>
        </p:txBody>
      </p:sp>
      <p:sp>
        <p:nvSpPr>
          <p:cNvPr id="3" name="Content Placeholder 2">
            <a:extLst>
              <a:ext uri="{FF2B5EF4-FFF2-40B4-BE49-F238E27FC236}">
                <a16:creationId xmlns:a16="http://schemas.microsoft.com/office/drawing/2014/main" id="{CEBE2333-43AF-0D2B-C076-C50615CA44F5}"/>
              </a:ext>
            </a:extLst>
          </p:cNvPr>
          <p:cNvSpPr>
            <a:spLocks noGrp="1"/>
          </p:cNvSpPr>
          <p:nvPr>
            <p:ph idx="1"/>
          </p:nvPr>
        </p:nvSpPr>
        <p:spPr/>
        <p:txBody>
          <a:bodyPr/>
          <a:lstStyle/>
          <a:p>
            <a:endParaRPr lang="en-US" dirty="0"/>
          </a:p>
        </p:txBody>
      </p:sp>
      <p:pic>
        <p:nvPicPr>
          <p:cNvPr id="3074" name="Picture 2">
            <a:extLst>
              <a:ext uri="{FF2B5EF4-FFF2-40B4-BE49-F238E27FC236}">
                <a16:creationId xmlns:a16="http://schemas.microsoft.com/office/drawing/2014/main" id="{1E124EC5-1E6A-D900-A285-16FAEB093D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47461" y="2243759"/>
            <a:ext cx="6814516" cy="33151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47242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B4B61-C9DC-CF21-A697-EF6024454501}"/>
              </a:ext>
            </a:extLst>
          </p:cNvPr>
          <p:cNvSpPr>
            <a:spLocks noGrp="1"/>
          </p:cNvSpPr>
          <p:nvPr>
            <p:ph type="title"/>
          </p:nvPr>
        </p:nvSpPr>
        <p:spPr/>
        <p:txBody>
          <a:bodyPr/>
          <a:lstStyle/>
          <a:p>
            <a:r>
              <a:rPr lang="en-US" dirty="0"/>
              <a:t>Step 2: Identify the causal predictor</a:t>
            </a:r>
          </a:p>
        </p:txBody>
      </p:sp>
      <p:sp>
        <p:nvSpPr>
          <p:cNvPr id="3" name="Content Placeholder 2">
            <a:extLst>
              <a:ext uri="{FF2B5EF4-FFF2-40B4-BE49-F238E27FC236}">
                <a16:creationId xmlns:a16="http://schemas.microsoft.com/office/drawing/2014/main" id="{4B520FB8-E39F-DF30-B694-9A81ADEFFA8A}"/>
              </a:ext>
            </a:extLst>
          </p:cNvPr>
          <p:cNvSpPr>
            <a:spLocks noGrp="1"/>
          </p:cNvSpPr>
          <p:nvPr>
            <p:ph idx="1"/>
          </p:nvPr>
        </p:nvSpPr>
        <p:spPr/>
        <p:txBody>
          <a:bodyPr/>
          <a:lstStyle/>
          <a:p>
            <a:endParaRPr lang="en-US" dirty="0"/>
          </a:p>
        </p:txBody>
      </p:sp>
      <p:pic>
        <p:nvPicPr>
          <p:cNvPr id="9" name="Picture 8">
            <a:extLst>
              <a:ext uri="{FF2B5EF4-FFF2-40B4-BE49-F238E27FC236}">
                <a16:creationId xmlns:a16="http://schemas.microsoft.com/office/drawing/2014/main" id="{DF17FA1F-8D77-DB01-456C-23693D274242}"/>
              </a:ext>
            </a:extLst>
          </p:cNvPr>
          <p:cNvPicPr>
            <a:picLocks noChangeAspect="1"/>
          </p:cNvPicPr>
          <p:nvPr/>
        </p:nvPicPr>
        <p:blipFill>
          <a:blip r:embed="rId2"/>
          <a:stretch>
            <a:fillRect/>
          </a:stretch>
        </p:blipFill>
        <p:spPr>
          <a:xfrm>
            <a:off x="496373" y="1363318"/>
            <a:ext cx="10317401" cy="2207480"/>
          </a:xfrm>
          <a:prstGeom prst="rect">
            <a:avLst/>
          </a:prstGeom>
        </p:spPr>
      </p:pic>
      <p:pic>
        <p:nvPicPr>
          <p:cNvPr id="7" name="Picture 6">
            <a:extLst>
              <a:ext uri="{FF2B5EF4-FFF2-40B4-BE49-F238E27FC236}">
                <a16:creationId xmlns:a16="http://schemas.microsoft.com/office/drawing/2014/main" id="{28058D09-5F4A-F162-8BD1-A0C7C8C06473}"/>
              </a:ext>
            </a:extLst>
          </p:cNvPr>
          <p:cNvPicPr>
            <a:picLocks noChangeAspect="1"/>
          </p:cNvPicPr>
          <p:nvPr/>
        </p:nvPicPr>
        <p:blipFill>
          <a:blip r:embed="rId3"/>
          <a:stretch>
            <a:fillRect/>
          </a:stretch>
        </p:blipFill>
        <p:spPr>
          <a:xfrm>
            <a:off x="4536824" y="3139454"/>
            <a:ext cx="3422037" cy="3728489"/>
          </a:xfrm>
          <a:prstGeom prst="rect">
            <a:avLst/>
          </a:prstGeom>
        </p:spPr>
      </p:pic>
    </p:spTree>
    <p:extLst>
      <p:ext uri="{BB962C8B-B14F-4D97-AF65-F5344CB8AC3E}">
        <p14:creationId xmlns:p14="http://schemas.microsoft.com/office/powerpoint/2010/main" val="39589275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5E78D7-09A9-81C2-7796-F0EABD04A88F}"/>
              </a:ext>
            </a:extLst>
          </p:cNvPr>
          <p:cNvSpPr>
            <a:spLocks noGrp="1"/>
          </p:cNvSpPr>
          <p:nvPr>
            <p:ph type="title"/>
          </p:nvPr>
        </p:nvSpPr>
        <p:spPr/>
        <p:txBody>
          <a:bodyPr/>
          <a:lstStyle/>
          <a:p>
            <a:r>
              <a:rPr lang="en-US" dirty="0"/>
              <a:t>Step 3: Fit the causal predictor</a:t>
            </a:r>
          </a:p>
        </p:txBody>
      </p:sp>
      <p:sp>
        <p:nvSpPr>
          <p:cNvPr id="3" name="Content Placeholder 2">
            <a:extLst>
              <a:ext uri="{FF2B5EF4-FFF2-40B4-BE49-F238E27FC236}">
                <a16:creationId xmlns:a16="http://schemas.microsoft.com/office/drawing/2014/main" id="{29FEF40E-1919-4E27-5770-9594B15825D9}"/>
              </a:ext>
            </a:extLst>
          </p:cNvPr>
          <p:cNvSpPr>
            <a:spLocks noGrp="1"/>
          </p:cNvSpPr>
          <p:nvPr>
            <p:ph idx="1"/>
          </p:nvPr>
        </p:nvSpPr>
        <p:spPr>
          <a:xfrm>
            <a:off x="838200" y="1825624"/>
            <a:ext cx="10515600" cy="4351338"/>
          </a:xfrm>
        </p:spPr>
        <p:txBody>
          <a:bodyPr/>
          <a:lstStyle/>
          <a:p>
            <a:endParaRPr lang="en-US"/>
          </a:p>
        </p:txBody>
      </p:sp>
      <p:pic>
        <p:nvPicPr>
          <p:cNvPr id="5" name="Picture 4">
            <a:extLst>
              <a:ext uri="{FF2B5EF4-FFF2-40B4-BE49-F238E27FC236}">
                <a16:creationId xmlns:a16="http://schemas.microsoft.com/office/drawing/2014/main" id="{586D9B18-6C76-0A62-1648-F71C029DC825}"/>
              </a:ext>
            </a:extLst>
          </p:cNvPr>
          <p:cNvPicPr>
            <a:picLocks noChangeAspect="1"/>
          </p:cNvPicPr>
          <p:nvPr/>
        </p:nvPicPr>
        <p:blipFill>
          <a:blip r:embed="rId2"/>
          <a:stretch>
            <a:fillRect/>
          </a:stretch>
        </p:blipFill>
        <p:spPr>
          <a:xfrm>
            <a:off x="462076" y="1976362"/>
            <a:ext cx="10447316" cy="3713789"/>
          </a:xfrm>
          <a:prstGeom prst="rect">
            <a:avLst/>
          </a:prstGeom>
        </p:spPr>
      </p:pic>
      <p:pic>
        <p:nvPicPr>
          <p:cNvPr id="7" name="Picture 6">
            <a:extLst>
              <a:ext uri="{FF2B5EF4-FFF2-40B4-BE49-F238E27FC236}">
                <a16:creationId xmlns:a16="http://schemas.microsoft.com/office/drawing/2014/main" id="{F56976DF-16D0-2D2D-9613-D36A04C79198}"/>
              </a:ext>
            </a:extLst>
          </p:cNvPr>
          <p:cNvPicPr>
            <a:picLocks noChangeAspect="1"/>
          </p:cNvPicPr>
          <p:nvPr/>
        </p:nvPicPr>
        <p:blipFill rotWithShape="1">
          <a:blip r:embed="rId3"/>
          <a:srcRect t="48474" b="-1356"/>
          <a:stretch/>
        </p:blipFill>
        <p:spPr>
          <a:xfrm>
            <a:off x="1018905" y="5498617"/>
            <a:ext cx="7788675" cy="1356691"/>
          </a:xfrm>
          <a:prstGeom prst="rect">
            <a:avLst/>
          </a:prstGeom>
        </p:spPr>
      </p:pic>
    </p:spTree>
    <p:extLst>
      <p:ext uri="{BB962C8B-B14F-4D97-AF65-F5344CB8AC3E}">
        <p14:creationId xmlns:p14="http://schemas.microsoft.com/office/powerpoint/2010/main" val="64414279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51A121F-ACAD-867B-191D-1E0D7B1DB595}"/>
              </a:ext>
            </a:extLst>
          </p:cNvPr>
          <p:cNvSpPr>
            <a:spLocks noGrp="1"/>
          </p:cNvSpPr>
          <p:nvPr>
            <p:ph type="title"/>
          </p:nvPr>
        </p:nvSpPr>
        <p:spPr/>
        <p:txBody>
          <a:bodyPr/>
          <a:lstStyle/>
          <a:p>
            <a:r>
              <a:rPr lang="en-US" b="1" dirty="0"/>
              <a:t>Section 3:</a:t>
            </a:r>
            <a:r>
              <a:rPr lang="en-US" dirty="0"/>
              <a:t> The promise of </a:t>
            </a:r>
            <a:br>
              <a:rPr lang="en-US" dirty="0"/>
            </a:br>
            <a:r>
              <a:rPr lang="en-US" dirty="0"/>
              <a:t>large language models (LLMs) for causality</a:t>
            </a:r>
          </a:p>
        </p:txBody>
      </p:sp>
      <p:sp>
        <p:nvSpPr>
          <p:cNvPr id="5" name="Text Placeholder 4">
            <a:extLst>
              <a:ext uri="{FF2B5EF4-FFF2-40B4-BE49-F238E27FC236}">
                <a16:creationId xmlns:a16="http://schemas.microsoft.com/office/drawing/2014/main" id="{8400B084-8BD0-B88C-97A5-ABB2799452ED}"/>
              </a:ext>
            </a:extLst>
          </p:cNvPr>
          <p:cNvSpPr>
            <a:spLocks noGrp="1"/>
          </p:cNvSpPr>
          <p:nvPr>
            <p:ph type="body" idx="1"/>
          </p:nvPr>
        </p:nvSpPr>
        <p:spPr/>
        <p:txBody>
          <a:bodyPr/>
          <a:lstStyle/>
          <a:p>
            <a:r>
              <a:rPr lang="en-US" dirty="0"/>
              <a:t>To what extent can we learn the causal graph?</a:t>
            </a:r>
          </a:p>
        </p:txBody>
      </p:sp>
    </p:spTree>
    <p:extLst>
      <p:ext uri="{BB962C8B-B14F-4D97-AF65-F5344CB8AC3E}">
        <p14:creationId xmlns:p14="http://schemas.microsoft.com/office/powerpoint/2010/main" val="243110846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572B7F-D0B6-981E-630F-FCBDEADA3C76}"/>
              </a:ext>
            </a:extLst>
          </p:cNvPr>
          <p:cNvSpPr>
            <a:spLocks noGrp="1"/>
          </p:cNvSpPr>
          <p:nvPr>
            <p:ph type="title"/>
          </p:nvPr>
        </p:nvSpPr>
        <p:spPr>
          <a:xfrm>
            <a:off x="607776" y="113257"/>
            <a:ext cx="11230146" cy="1325563"/>
          </a:xfrm>
        </p:spPr>
        <p:txBody>
          <a:bodyPr>
            <a:normAutofit/>
          </a:bodyPr>
          <a:lstStyle/>
          <a:p>
            <a:pPr algn="ctr"/>
            <a:r>
              <a:rPr lang="en-US" sz="4000"/>
              <a:t>Domain knowledge is critical to correct causal analysis</a:t>
            </a:r>
          </a:p>
        </p:txBody>
      </p:sp>
      <p:sp>
        <p:nvSpPr>
          <p:cNvPr id="4" name="Rectangle 3">
            <a:extLst>
              <a:ext uri="{FF2B5EF4-FFF2-40B4-BE49-F238E27FC236}">
                <a16:creationId xmlns:a16="http://schemas.microsoft.com/office/drawing/2014/main" id="{65ACB7D8-215A-F6CF-5892-DF87C5DF3F4A}"/>
              </a:ext>
            </a:extLst>
          </p:cNvPr>
          <p:cNvSpPr/>
          <p:nvPr/>
        </p:nvSpPr>
        <p:spPr>
          <a:xfrm>
            <a:off x="444500" y="5973911"/>
            <a:ext cx="11015980" cy="62179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a:t>Sobering results using </a:t>
            </a:r>
            <a:r>
              <a:rPr lang="en-US" sz="2000" b="1" err="1"/>
              <a:t>SoTA</a:t>
            </a:r>
            <a:r>
              <a:rPr lang="en-US" sz="2000" b="1"/>
              <a:t> graph discovery algorithms on real-world data</a:t>
            </a:r>
            <a:r>
              <a:rPr lang="en-US" sz="2000"/>
              <a:t>, due to the difficulty of learning causal relationships from data alone, </a:t>
            </a:r>
            <a:r>
              <a:rPr lang="en-US" sz="1600"/>
              <a:t>[Tu et al. 2019, Huang et al. 2021, Kaiser &amp; Sipos 2022]</a:t>
            </a:r>
            <a:endParaRPr lang="en-US" sz="2000"/>
          </a:p>
        </p:txBody>
      </p:sp>
      <p:pic>
        <p:nvPicPr>
          <p:cNvPr id="8" name="Content Placeholder 7">
            <a:extLst>
              <a:ext uri="{FF2B5EF4-FFF2-40B4-BE49-F238E27FC236}">
                <a16:creationId xmlns:a16="http://schemas.microsoft.com/office/drawing/2014/main" id="{17311BF8-D8AE-6B92-91A7-9F352C30CC83}"/>
              </a:ext>
            </a:extLst>
          </p:cNvPr>
          <p:cNvPicPr>
            <a:picLocks noGrp="1" noChangeAspect="1"/>
          </p:cNvPicPr>
          <p:nvPr>
            <p:ph idx="1"/>
          </p:nvPr>
        </p:nvPicPr>
        <p:blipFill>
          <a:blip r:embed="rId3"/>
          <a:stretch>
            <a:fillRect/>
          </a:stretch>
        </p:blipFill>
        <p:spPr>
          <a:xfrm>
            <a:off x="2107096" y="1431834"/>
            <a:ext cx="8368994" cy="435133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902417076"/>
      </p:ext>
    </p:extLst>
  </p:cSld>
  <p:clrMapOvr>
    <a:masterClrMapping/>
  </p:clrMapOvr>
  <p:extLst>
    <p:ext uri="{6950BFC3-D8DA-4A85-94F7-54DA5524770B}">
      <p188:commentRel xmlns:p188="http://schemas.microsoft.com/office/powerpoint/2018/8/main" r:id="rId2"/>
    </p:ext>
  </p:extLs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34D44B-53D2-9D98-0F52-D9816F6626B0}"/>
              </a:ext>
            </a:extLst>
          </p:cNvPr>
          <p:cNvSpPr>
            <a:spLocks noGrp="1"/>
          </p:cNvSpPr>
          <p:nvPr>
            <p:ph type="title"/>
          </p:nvPr>
        </p:nvSpPr>
        <p:spPr/>
        <p:txBody>
          <a:bodyPr/>
          <a:lstStyle/>
          <a:p>
            <a:r>
              <a:rPr lang="en-US" b="1"/>
              <a:t>Causal discovery:</a:t>
            </a:r>
            <a:r>
              <a:rPr lang="en-US"/>
              <a:t> Two common tasks</a:t>
            </a:r>
          </a:p>
        </p:txBody>
      </p:sp>
      <p:sp>
        <p:nvSpPr>
          <p:cNvPr id="4" name="Text Placeholder 3">
            <a:extLst>
              <a:ext uri="{FF2B5EF4-FFF2-40B4-BE49-F238E27FC236}">
                <a16:creationId xmlns:a16="http://schemas.microsoft.com/office/drawing/2014/main" id="{B654D95F-8C66-817C-E23B-07532BD69CC9}"/>
              </a:ext>
            </a:extLst>
          </p:cNvPr>
          <p:cNvSpPr>
            <a:spLocks noGrp="1"/>
          </p:cNvSpPr>
          <p:nvPr>
            <p:ph type="body" idx="1"/>
          </p:nvPr>
        </p:nvSpPr>
        <p:spPr/>
        <p:txBody>
          <a:bodyPr/>
          <a:lstStyle/>
          <a:p>
            <a:r>
              <a:rPr lang="en-US" b="1"/>
              <a:t>Pairwise discovery</a:t>
            </a:r>
            <a:endParaRPr lang="en-US"/>
          </a:p>
        </p:txBody>
      </p:sp>
      <p:sp>
        <p:nvSpPr>
          <p:cNvPr id="3" name="Content Placeholder 2">
            <a:extLst>
              <a:ext uri="{FF2B5EF4-FFF2-40B4-BE49-F238E27FC236}">
                <a16:creationId xmlns:a16="http://schemas.microsoft.com/office/drawing/2014/main" id="{1E2B25DC-72CF-D865-A046-3F508410FAD0}"/>
              </a:ext>
            </a:extLst>
          </p:cNvPr>
          <p:cNvSpPr>
            <a:spLocks noGrp="1"/>
          </p:cNvSpPr>
          <p:nvPr>
            <p:ph sz="half" idx="2"/>
          </p:nvPr>
        </p:nvSpPr>
        <p:spPr/>
        <p:txBody>
          <a:bodyPr/>
          <a:lstStyle/>
          <a:p>
            <a:pPr marL="0" indent="0">
              <a:buNone/>
            </a:pPr>
            <a:r>
              <a:rPr lang="en-US"/>
              <a:t>Given a pair of variables (A,B), decide whether A causes B or B causes A?</a:t>
            </a:r>
          </a:p>
        </p:txBody>
      </p:sp>
      <p:sp>
        <p:nvSpPr>
          <p:cNvPr id="5" name="Text Placeholder 4">
            <a:extLst>
              <a:ext uri="{FF2B5EF4-FFF2-40B4-BE49-F238E27FC236}">
                <a16:creationId xmlns:a16="http://schemas.microsoft.com/office/drawing/2014/main" id="{CE01AE78-2316-47D2-F65C-8ED1BCC2A4B3}"/>
              </a:ext>
            </a:extLst>
          </p:cNvPr>
          <p:cNvSpPr>
            <a:spLocks noGrp="1"/>
          </p:cNvSpPr>
          <p:nvPr>
            <p:ph type="body" sz="quarter" idx="3"/>
          </p:nvPr>
        </p:nvSpPr>
        <p:spPr/>
        <p:txBody>
          <a:bodyPr/>
          <a:lstStyle/>
          <a:p>
            <a:r>
              <a:rPr lang="en-US" b="1"/>
              <a:t>Full graph discovery</a:t>
            </a:r>
            <a:endParaRPr lang="en-US"/>
          </a:p>
        </p:txBody>
      </p:sp>
      <p:sp>
        <p:nvSpPr>
          <p:cNvPr id="6" name="Content Placeholder 5">
            <a:extLst>
              <a:ext uri="{FF2B5EF4-FFF2-40B4-BE49-F238E27FC236}">
                <a16:creationId xmlns:a16="http://schemas.microsoft.com/office/drawing/2014/main" id="{49DF5498-C7D6-A0B3-63B4-052C2D69D3A5}"/>
              </a:ext>
            </a:extLst>
          </p:cNvPr>
          <p:cNvSpPr>
            <a:spLocks noGrp="1"/>
          </p:cNvSpPr>
          <p:nvPr>
            <p:ph sz="quarter" idx="4"/>
          </p:nvPr>
        </p:nvSpPr>
        <p:spPr/>
        <p:txBody>
          <a:bodyPr/>
          <a:lstStyle/>
          <a:p>
            <a:pPr marL="0" indent="0">
              <a:buNone/>
            </a:pPr>
            <a:r>
              <a:rPr lang="en-US"/>
              <a:t>Given a set of variables infer a directed acyclic graph over them.</a:t>
            </a:r>
          </a:p>
          <a:p>
            <a:pPr lvl="1"/>
            <a:r>
              <a:rPr lang="en-US"/>
              <a:t>Infer which pairs of variables form an edge, and their direction. </a:t>
            </a:r>
          </a:p>
          <a:p>
            <a:endParaRPr lang="en-US"/>
          </a:p>
        </p:txBody>
      </p:sp>
      <p:sp>
        <p:nvSpPr>
          <p:cNvPr id="7" name="Oval 6">
            <a:extLst>
              <a:ext uri="{FF2B5EF4-FFF2-40B4-BE49-F238E27FC236}">
                <a16:creationId xmlns:a16="http://schemas.microsoft.com/office/drawing/2014/main" id="{73E34879-4DEE-57D4-9851-466B30BAAADE}"/>
              </a:ext>
            </a:extLst>
          </p:cNvPr>
          <p:cNvSpPr/>
          <p:nvPr/>
        </p:nvSpPr>
        <p:spPr>
          <a:xfrm>
            <a:off x="1450848" y="4145280"/>
            <a:ext cx="524256" cy="487680"/>
          </a:xfrm>
          <a:prstGeom prst="ellipse">
            <a:avLst/>
          </a:prstGeom>
          <a:solidFill>
            <a:schemeClr val="bg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t>A</a:t>
            </a:r>
          </a:p>
        </p:txBody>
      </p:sp>
      <p:sp>
        <p:nvSpPr>
          <p:cNvPr id="8" name="Oval 7">
            <a:extLst>
              <a:ext uri="{FF2B5EF4-FFF2-40B4-BE49-F238E27FC236}">
                <a16:creationId xmlns:a16="http://schemas.microsoft.com/office/drawing/2014/main" id="{918CA3AD-74CC-1B73-AD72-1F301CEC4791}"/>
              </a:ext>
            </a:extLst>
          </p:cNvPr>
          <p:cNvSpPr/>
          <p:nvPr/>
        </p:nvSpPr>
        <p:spPr>
          <a:xfrm>
            <a:off x="3965003" y="5094319"/>
            <a:ext cx="524256" cy="487680"/>
          </a:xfrm>
          <a:prstGeom prst="ellipse">
            <a:avLst/>
          </a:prstGeom>
          <a:solidFill>
            <a:schemeClr val="bg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t>B</a:t>
            </a:r>
          </a:p>
        </p:txBody>
      </p:sp>
      <p:sp>
        <p:nvSpPr>
          <p:cNvPr id="9" name="Oval 8">
            <a:extLst>
              <a:ext uri="{FF2B5EF4-FFF2-40B4-BE49-F238E27FC236}">
                <a16:creationId xmlns:a16="http://schemas.microsoft.com/office/drawing/2014/main" id="{0F6D8A79-E0FA-CB64-188B-F001E77C0566}"/>
              </a:ext>
            </a:extLst>
          </p:cNvPr>
          <p:cNvSpPr/>
          <p:nvPr/>
        </p:nvSpPr>
        <p:spPr>
          <a:xfrm>
            <a:off x="1465009" y="5101526"/>
            <a:ext cx="524256" cy="487680"/>
          </a:xfrm>
          <a:prstGeom prst="ellipse">
            <a:avLst/>
          </a:prstGeom>
          <a:solidFill>
            <a:schemeClr val="bg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t>A</a:t>
            </a:r>
          </a:p>
        </p:txBody>
      </p:sp>
      <p:sp>
        <p:nvSpPr>
          <p:cNvPr id="10" name="Oval 9">
            <a:extLst>
              <a:ext uri="{FF2B5EF4-FFF2-40B4-BE49-F238E27FC236}">
                <a16:creationId xmlns:a16="http://schemas.microsoft.com/office/drawing/2014/main" id="{731D8812-B629-8A2F-6FB8-2F485973E6EA}"/>
              </a:ext>
            </a:extLst>
          </p:cNvPr>
          <p:cNvSpPr/>
          <p:nvPr/>
        </p:nvSpPr>
        <p:spPr>
          <a:xfrm>
            <a:off x="3952811" y="4139184"/>
            <a:ext cx="524256" cy="487680"/>
          </a:xfrm>
          <a:prstGeom prst="ellipse">
            <a:avLst/>
          </a:prstGeom>
          <a:solidFill>
            <a:schemeClr val="bg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t>B</a:t>
            </a:r>
          </a:p>
        </p:txBody>
      </p:sp>
      <p:cxnSp>
        <p:nvCxnSpPr>
          <p:cNvPr id="12" name="Straight Arrow Connector 11">
            <a:extLst>
              <a:ext uri="{FF2B5EF4-FFF2-40B4-BE49-F238E27FC236}">
                <a16:creationId xmlns:a16="http://schemas.microsoft.com/office/drawing/2014/main" id="{99C31CD9-4E15-3D99-151D-A409E579D4A5}"/>
              </a:ext>
            </a:extLst>
          </p:cNvPr>
          <p:cNvCxnSpPr>
            <a:stCxn id="7" idx="6"/>
            <a:endCxn id="10" idx="2"/>
          </p:cNvCxnSpPr>
          <p:nvPr/>
        </p:nvCxnSpPr>
        <p:spPr>
          <a:xfrm flipV="1">
            <a:off x="1975104" y="4383024"/>
            <a:ext cx="1977707" cy="6096"/>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3E1B9FA9-C1B3-9943-D063-ECE295B114AB}"/>
              </a:ext>
            </a:extLst>
          </p:cNvPr>
          <p:cNvCxnSpPr>
            <a:cxnSpLocks/>
            <a:stCxn id="8" idx="2"/>
            <a:endCxn id="9" idx="6"/>
          </p:cNvCxnSpPr>
          <p:nvPr/>
        </p:nvCxnSpPr>
        <p:spPr>
          <a:xfrm flipH="1">
            <a:off x="1989265" y="5338159"/>
            <a:ext cx="1975738" cy="7207"/>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66C20058-84DA-85BB-667E-831EE78B639A}"/>
              </a:ext>
            </a:extLst>
          </p:cNvPr>
          <p:cNvSpPr/>
          <p:nvPr/>
        </p:nvSpPr>
        <p:spPr>
          <a:xfrm>
            <a:off x="7614474" y="5306061"/>
            <a:ext cx="524256" cy="487680"/>
          </a:xfrm>
          <a:prstGeom prst="ellipse">
            <a:avLst/>
          </a:prstGeom>
          <a:solidFill>
            <a:schemeClr val="bg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t>A</a:t>
            </a:r>
          </a:p>
        </p:txBody>
      </p:sp>
      <p:sp>
        <p:nvSpPr>
          <p:cNvPr id="18" name="Oval 17">
            <a:extLst>
              <a:ext uri="{FF2B5EF4-FFF2-40B4-BE49-F238E27FC236}">
                <a16:creationId xmlns:a16="http://schemas.microsoft.com/office/drawing/2014/main" id="{0E43D13F-A89A-6910-124A-5B6E25590775}"/>
              </a:ext>
            </a:extLst>
          </p:cNvPr>
          <p:cNvSpPr/>
          <p:nvPr/>
        </p:nvSpPr>
        <p:spPr>
          <a:xfrm>
            <a:off x="8427210" y="5789962"/>
            <a:ext cx="524256" cy="499872"/>
          </a:xfrm>
          <a:prstGeom prst="ellipse">
            <a:avLst/>
          </a:prstGeom>
          <a:solidFill>
            <a:schemeClr val="bg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t>C</a:t>
            </a:r>
          </a:p>
        </p:txBody>
      </p:sp>
      <p:sp>
        <p:nvSpPr>
          <p:cNvPr id="19" name="Oval 18">
            <a:extLst>
              <a:ext uri="{FF2B5EF4-FFF2-40B4-BE49-F238E27FC236}">
                <a16:creationId xmlns:a16="http://schemas.microsoft.com/office/drawing/2014/main" id="{84965D80-4DDF-675F-9F64-DDF7F04FAA97}"/>
              </a:ext>
            </a:extLst>
          </p:cNvPr>
          <p:cNvSpPr/>
          <p:nvPr/>
        </p:nvSpPr>
        <p:spPr>
          <a:xfrm>
            <a:off x="8586945" y="4748784"/>
            <a:ext cx="524256" cy="487680"/>
          </a:xfrm>
          <a:prstGeom prst="ellipse">
            <a:avLst/>
          </a:prstGeom>
          <a:solidFill>
            <a:schemeClr val="bg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t>B</a:t>
            </a:r>
          </a:p>
        </p:txBody>
      </p:sp>
      <p:sp>
        <p:nvSpPr>
          <p:cNvPr id="20" name="Oval 19">
            <a:extLst>
              <a:ext uri="{FF2B5EF4-FFF2-40B4-BE49-F238E27FC236}">
                <a16:creationId xmlns:a16="http://schemas.microsoft.com/office/drawing/2014/main" id="{288949E2-8A60-8131-4863-5A11CC1A3F50}"/>
              </a:ext>
            </a:extLst>
          </p:cNvPr>
          <p:cNvSpPr/>
          <p:nvPr/>
        </p:nvSpPr>
        <p:spPr>
          <a:xfrm>
            <a:off x="9603797" y="5802154"/>
            <a:ext cx="524256" cy="487680"/>
          </a:xfrm>
          <a:prstGeom prst="ellipse">
            <a:avLst/>
          </a:prstGeom>
          <a:solidFill>
            <a:schemeClr val="bg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t>D</a:t>
            </a:r>
          </a:p>
        </p:txBody>
      </p:sp>
      <p:cxnSp>
        <p:nvCxnSpPr>
          <p:cNvPr id="21" name="Straight Arrow Connector 20">
            <a:extLst>
              <a:ext uri="{FF2B5EF4-FFF2-40B4-BE49-F238E27FC236}">
                <a16:creationId xmlns:a16="http://schemas.microsoft.com/office/drawing/2014/main" id="{8930A35F-15F3-8DBA-2A69-3A95965BFFE2}"/>
              </a:ext>
            </a:extLst>
          </p:cNvPr>
          <p:cNvCxnSpPr>
            <a:cxnSpLocks/>
            <a:stCxn id="19" idx="2"/>
            <a:endCxn id="17" idx="7"/>
          </p:cNvCxnSpPr>
          <p:nvPr/>
        </p:nvCxnSpPr>
        <p:spPr>
          <a:xfrm flipH="1">
            <a:off x="8061954" y="4992624"/>
            <a:ext cx="524991" cy="384856"/>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F06D45E4-3081-F3B2-A496-B101F6077888}"/>
              </a:ext>
            </a:extLst>
          </p:cNvPr>
          <p:cNvCxnSpPr>
            <a:cxnSpLocks/>
            <a:stCxn id="17" idx="5"/>
            <a:endCxn id="18" idx="2"/>
          </p:cNvCxnSpPr>
          <p:nvPr/>
        </p:nvCxnSpPr>
        <p:spPr>
          <a:xfrm>
            <a:off x="8061954" y="5722322"/>
            <a:ext cx="365256" cy="317576"/>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B8717309-D462-7D3A-377A-0E3219EB6C4C}"/>
              </a:ext>
            </a:extLst>
          </p:cNvPr>
          <p:cNvCxnSpPr>
            <a:cxnSpLocks/>
            <a:stCxn id="18" idx="6"/>
            <a:endCxn id="20" idx="2"/>
          </p:cNvCxnSpPr>
          <p:nvPr/>
        </p:nvCxnSpPr>
        <p:spPr>
          <a:xfrm>
            <a:off x="8951466" y="6039898"/>
            <a:ext cx="652331" cy="6096"/>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7874DE81-74D9-D05C-545B-1B1819284EE0}"/>
              </a:ext>
            </a:extLst>
          </p:cNvPr>
          <p:cNvCxnSpPr>
            <a:cxnSpLocks/>
            <a:stCxn id="19" idx="4"/>
            <a:endCxn id="18" idx="0"/>
          </p:cNvCxnSpPr>
          <p:nvPr/>
        </p:nvCxnSpPr>
        <p:spPr>
          <a:xfrm flipH="1">
            <a:off x="8689338" y="5236464"/>
            <a:ext cx="159735" cy="553498"/>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820745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6C8B614D-6A74-699C-ADC7-0B8EEB23873C}"/>
              </a:ext>
            </a:extLst>
          </p:cNvPr>
          <p:cNvSpPr>
            <a:spLocks noGrp="1"/>
          </p:cNvSpPr>
          <p:nvPr>
            <p:ph type="title"/>
          </p:nvPr>
        </p:nvSpPr>
        <p:spPr/>
        <p:txBody>
          <a:bodyPr/>
          <a:lstStyle/>
          <a:p>
            <a:r>
              <a:rPr lang="en-US" dirty="0"/>
              <a:t>Pairwise discovery</a:t>
            </a:r>
          </a:p>
        </p:txBody>
      </p:sp>
      <p:sp>
        <p:nvSpPr>
          <p:cNvPr id="9" name="Content Placeholder 8">
            <a:extLst>
              <a:ext uri="{FF2B5EF4-FFF2-40B4-BE49-F238E27FC236}">
                <a16:creationId xmlns:a16="http://schemas.microsoft.com/office/drawing/2014/main" id="{F3E9DB0C-DD99-4157-D31A-A591E8D306D0}"/>
              </a:ext>
            </a:extLst>
          </p:cNvPr>
          <p:cNvSpPr>
            <a:spLocks noGrp="1"/>
          </p:cNvSpPr>
          <p:nvPr>
            <p:ph idx="1"/>
          </p:nvPr>
        </p:nvSpPr>
        <p:spPr/>
        <p:txBody>
          <a:bodyPr/>
          <a:lstStyle/>
          <a:p>
            <a:r>
              <a:rPr lang="en-US" dirty="0"/>
              <a:t>Observed distribution: P(A,B)</a:t>
            </a:r>
          </a:p>
          <a:p>
            <a:r>
              <a:rPr lang="en-US" dirty="0"/>
              <a:t>Graph 1 factorization: P(B|A) P(A)</a:t>
            </a:r>
          </a:p>
          <a:p>
            <a:r>
              <a:rPr lang="en-US" dirty="0"/>
              <a:t>Graph 2 factorization: P(A|B) P(B)</a:t>
            </a:r>
          </a:p>
          <a:p>
            <a:pPr marL="0" indent="0">
              <a:buNone/>
            </a:pPr>
            <a:r>
              <a:rPr lang="en-US" dirty="0"/>
              <a:t>Both have the </a:t>
            </a:r>
            <a:r>
              <a:rPr lang="en-US" b="1" dirty="0"/>
              <a:t>same likelihood given observed data.</a:t>
            </a:r>
          </a:p>
          <a:p>
            <a:pPr marL="0" indent="0">
              <a:buNone/>
            </a:pPr>
            <a:r>
              <a:rPr lang="en-US" b="1" dirty="0"/>
              <a:t>Impossible </a:t>
            </a:r>
            <a:r>
              <a:rPr lang="en-US" dirty="0"/>
              <a:t>to determine direction non-parametrically.</a:t>
            </a:r>
          </a:p>
          <a:p>
            <a:pPr marL="0" indent="0">
              <a:buNone/>
            </a:pPr>
            <a:endParaRPr lang="en-US" dirty="0"/>
          </a:p>
          <a:p>
            <a:pPr marL="0" indent="0">
              <a:buNone/>
            </a:pPr>
            <a:r>
              <a:rPr lang="en-US" dirty="0"/>
              <a:t> </a:t>
            </a:r>
            <a:r>
              <a:rPr lang="en-US" b="1" dirty="0"/>
              <a:t>Recent work:</a:t>
            </a:r>
            <a:r>
              <a:rPr lang="en-US" dirty="0"/>
              <a:t> assumes non-linear models or non-gaussian noise (e.g. </a:t>
            </a:r>
            <a:r>
              <a:rPr lang="en-US" dirty="0" err="1"/>
              <a:t>LinGAM</a:t>
            </a:r>
            <a:r>
              <a:rPr lang="en-US" dirty="0"/>
              <a:t>)</a:t>
            </a:r>
          </a:p>
        </p:txBody>
      </p:sp>
      <p:sp>
        <p:nvSpPr>
          <p:cNvPr id="2" name="Oval 1">
            <a:extLst>
              <a:ext uri="{FF2B5EF4-FFF2-40B4-BE49-F238E27FC236}">
                <a16:creationId xmlns:a16="http://schemas.microsoft.com/office/drawing/2014/main" id="{9564F6B0-CDBE-F5E6-2913-A82BF238C056}"/>
              </a:ext>
            </a:extLst>
          </p:cNvPr>
          <p:cNvSpPr/>
          <p:nvPr/>
        </p:nvSpPr>
        <p:spPr>
          <a:xfrm>
            <a:off x="7466415" y="326814"/>
            <a:ext cx="524256" cy="487680"/>
          </a:xfrm>
          <a:prstGeom prst="ellipse">
            <a:avLst/>
          </a:prstGeom>
          <a:solidFill>
            <a:schemeClr val="bg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t>A</a:t>
            </a:r>
          </a:p>
        </p:txBody>
      </p:sp>
      <p:sp>
        <p:nvSpPr>
          <p:cNvPr id="3" name="Oval 2">
            <a:extLst>
              <a:ext uri="{FF2B5EF4-FFF2-40B4-BE49-F238E27FC236}">
                <a16:creationId xmlns:a16="http://schemas.microsoft.com/office/drawing/2014/main" id="{EBA75D4B-9832-170D-5E4D-CC655BC07ACF}"/>
              </a:ext>
            </a:extLst>
          </p:cNvPr>
          <p:cNvSpPr/>
          <p:nvPr/>
        </p:nvSpPr>
        <p:spPr>
          <a:xfrm>
            <a:off x="9980570" y="1275853"/>
            <a:ext cx="524256" cy="487680"/>
          </a:xfrm>
          <a:prstGeom prst="ellipse">
            <a:avLst/>
          </a:prstGeom>
          <a:solidFill>
            <a:schemeClr val="bg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t>B</a:t>
            </a:r>
          </a:p>
        </p:txBody>
      </p:sp>
      <p:sp>
        <p:nvSpPr>
          <p:cNvPr id="4" name="Oval 3">
            <a:extLst>
              <a:ext uri="{FF2B5EF4-FFF2-40B4-BE49-F238E27FC236}">
                <a16:creationId xmlns:a16="http://schemas.microsoft.com/office/drawing/2014/main" id="{AA0E9213-0B87-D4C0-97B3-C77A45011AF1}"/>
              </a:ext>
            </a:extLst>
          </p:cNvPr>
          <p:cNvSpPr/>
          <p:nvPr/>
        </p:nvSpPr>
        <p:spPr>
          <a:xfrm>
            <a:off x="7480576" y="1283060"/>
            <a:ext cx="524256" cy="487680"/>
          </a:xfrm>
          <a:prstGeom prst="ellipse">
            <a:avLst/>
          </a:prstGeom>
          <a:solidFill>
            <a:schemeClr val="bg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t>A</a:t>
            </a:r>
          </a:p>
        </p:txBody>
      </p:sp>
      <p:sp>
        <p:nvSpPr>
          <p:cNvPr id="5" name="Oval 4">
            <a:extLst>
              <a:ext uri="{FF2B5EF4-FFF2-40B4-BE49-F238E27FC236}">
                <a16:creationId xmlns:a16="http://schemas.microsoft.com/office/drawing/2014/main" id="{1882AD69-04EF-AEE9-7CBE-AD1E1891A57D}"/>
              </a:ext>
            </a:extLst>
          </p:cNvPr>
          <p:cNvSpPr/>
          <p:nvPr/>
        </p:nvSpPr>
        <p:spPr>
          <a:xfrm>
            <a:off x="9968378" y="320718"/>
            <a:ext cx="524256" cy="487680"/>
          </a:xfrm>
          <a:prstGeom prst="ellipse">
            <a:avLst/>
          </a:prstGeom>
          <a:solidFill>
            <a:schemeClr val="bg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t>B</a:t>
            </a:r>
          </a:p>
        </p:txBody>
      </p:sp>
      <p:cxnSp>
        <p:nvCxnSpPr>
          <p:cNvPr id="6" name="Straight Arrow Connector 5">
            <a:extLst>
              <a:ext uri="{FF2B5EF4-FFF2-40B4-BE49-F238E27FC236}">
                <a16:creationId xmlns:a16="http://schemas.microsoft.com/office/drawing/2014/main" id="{3DE7DCE9-0C12-6B33-FA68-FF27D103F154}"/>
              </a:ext>
            </a:extLst>
          </p:cNvPr>
          <p:cNvCxnSpPr>
            <a:stCxn id="2" idx="6"/>
            <a:endCxn id="5" idx="2"/>
          </p:cNvCxnSpPr>
          <p:nvPr/>
        </p:nvCxnSpPr>
        <p:spPr>
          <a:xfrm flipV="1">
            <a:off x="7990671" y="564558"/>
            <a:ext cx="1977707" cy="6096"/>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1DADB81B-C6B7-9DE8-776F-EA6BBC04A581}"/>
              </a:ext>
            </a:extLst>
          </p:cNvPr>
          <p:cNvCxnSpPr>
            <a:cxnSpLocks/>
            <a:stCxn id="3" idx="2"/>
            <a:endCxn id="4" idx="6"/>
          </p:cNvCxnSpPr>
          <p:nvPr/>
        </p:nvCxnSpPr>
        <p:spPr>
          <a:xfrm flipH="1">
            <a:off x="8004832" y="1519693"/>
            <a:ext cx="1975738" cy="7207"/>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6410123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74F97-1C04-5E4C-D79A-FD018E3E675C}"/>
              </a:ext>
            </a:extLst>
          </p:cNvPr>
          <p:cNvSpPr>
            <a:spLocks noGrp="1"/>
          </p:cNvSpPr>
          <p:nvPr>
            <p:ph type="title"/>
          </p:nvPr>
        </p:nvSpPr>
        <p:spPr/>
        <p:txBody>
          <a:bodyPr/>
          <a:lstStyle/>
          <a:p>
            <a:r>
              <a:rPr lang="en-US" dirty="0"/>
              <a:t>Full graph discovery</a:t>
            </a:r>
          </a:p>
        </p:txBody>
      </p:sp>
      <p:sp>
        <p:nvSpPr>
          <p:cNvPr id="3" name="Content Placeholder 2">
            <a:extLst>
              <a:ext uri="{FF2B5EF4-FFF2-40B4-BE49-F238E27FC236}">
                <a16:creationId xmlns:a16="http://schemas.microsoft.com/office/drawing/2014/main" id="{CD0D7818-68FC-9846-4981-584C9E09D736}"/>
              </a:ext>
            </a:extLst>
          </p:cNvPr>
          <p:cNvSpPr>
            <a:spLocks noGrp="1"/>
          </p:cNvSpPr>
          <p:nvPr>
            <p:ph idx="1"/>
          </p:nvPr>
        </p:nvSpPr>
        <p:spPr/>
        <p:txBody>
          <a:bodyPr>
            <a:normAutofit lnSpcReduction="10000"/>
          </a:bodyPr>
          <a:lstStyle/>
          <a:p>
            <a:endParaRPr lang="en-US" dirty="0"/>
          </a:p>
          <a:p>
            <a:endParaRPr lang="en-US" dirty="0"/>
          </a:p>
          <a:p>
            <a:endParaRPr lang="en-US" dirty="0"/>
          </a:p>
          <a:p>
            <a:endParaRPr lang="en-US" dirty="0"/>
          </a:p>
          <a:p>
            <a:pPr lvl="1"/>
            <a:r>
              <a:rPr lang="en-US" b="1" dirty="0"/>
              <a:t>Chain				Fork			Collider</a:t>
            </a:r>
          </a:p>
          <a:p>
            <a:pPr lvl="1"/>
            <a:r>
              <a:rPr lang="en-US" dirty="0"/>
              <a:t>B </a:t>
            </a:r>
            <a:r>
              <a:rPr lang="en-US" dirty="0" err="1"/>
              <a:t>indep</a:t>
            </a:r>
            <a:r>
              <a:rPr lang="en-US" dirty="0"/>
              <a:t> C|A			B </a:t>
            </a:r>
            <a:r>
              <a:rPr lang="en-US" dirty="0" err="1"/>
              <a:t>indep</a:t>
            </a:r>
            <a:r>
              <a:rPr lang="en-US" dirty="0"/>
              <a:t> C|A		B </a:t>
            </a:r>
            <a:r>
              <a:rPr lang="en-US" dirty="0" err="1"/>
              <a:t>indep</a:t>
            </a:r>
            <a:r>
              <a:rPr lang="en-US" dirty="0"/>
              <a:t> C</a:t>
            </a:r>
          </a:p>
          <a:p>
            <a:pPr lvl="1"/>
            <a:endParaRPr lang="en-US" dirty="0"/>
          </a:p>
          <a:p>
            <a:pPr marL="457200" lvl="1" indent="0">
              <a:buNone/>
            </a:pPr>
            <a:r>
              <a:rPr lang="en-US" dirty="0"/>
              <a:t>For some edges, can determine the direction whenever there is a collider (PC algorithm)</a:t>
            </a:r>
          </a:p>
          <a:p>
            <a:pPr marL="457200" lvl="1" indent="0">
              <a:buNone/>
            </a:pPr>
            <a:r>
              <a:rPr lang="en-US" b="1" dirty="0"/>
              <a:t>Recent work:</a:t>
            </a:r>
            <a:r>
              <a:rPr lang="en-US" dirty="0"/>
              <a:t> Formulates it as a continuous optimization problem and simply learns a graph with acyclic constraint (e.g., NOTEARS)</a:t>
            </a:r>
          </a:p>
        </p:txBody>
      </p:sp>
      <p:sp>
        <p:nvSpPr>
          <p:cNvPr id="14" name="Oval 13">
            <a:extLst>
              <a:ext uri="{FF2B5EF4-FFF2-40B4-BE49-F238E27FC236}">
                <a16:creationId xmlns:a16="http://schemas.microsoft.com/office/drawing/2014/main" id="{8B658AAE-2BE6-90C1-28FA-EEA326E264C5}"/>
              </a:ext>
            </a:extLst>
          </p:cNvPr>
          <p:cNvSpPr/>
          <p:nvPr/>
        </p:nvSpPr>
        <p:spPr>
          <a:xfrm>
            <a:off x="7593307" y="718392"/>
            <a:ext cx="524256" cy="487680"/>
          </a:xfrm>
          <a:prstGeom prst="ellipse">
            <a:avLst/>
          </a:prstGeom>
          <a:solidFill>
            <a:schemeClr val="bg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t>A</a:t>
            </a:r>
          </a:p>
        </p:txBody>
      </p:sp>
      <p:sp>
        <p:nvSpPr>
          <p:cNvPr id="15" name="Oval 14">
            <a:extLst>
              <a:ext uri="{FF2B5EF4-FFF2-40B4-BE49-F238E27FC236}">
                <a16:creationId xmlns:a16="http://schemas.microsoft.com/office/drawing/2014/main" id="{4F391575-4248-757A-A4FF-F44802C9AE04}"/>
              </a:ext>
            </a:extLst>
          </p:cNvPr>
          <p:cNvSpPr/>
          <p:nvPr/>
        </p:nvSpPr>
        <p:spPr>
          <a:xfrm>
            <a:off x="8406043" y="1202293"/>
            <a:ext cx="524256" cy="499872"/>
          </a:xfrm>
          <a:prstGeom prst="ellipse">
            <a:avLst/>
          </a:prstGeom>
          <a:solidFill>
            <a:schemeClr val="bg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t>C</a:t>
            </a:r>
          </a:p>
        </p:txBody>
      </p:sp>
      <p:sp>
        <p:nvSpPr>
          <p:cNvPr id="16" name="Oval 15">
            <a:extLst>
              <a:ext uri="{FF2B5EF4-FFF2-40B4-BE49-F238E27FC236}">
                <a16:creationId xmlns:a16="http://schemas.microsoft.com/office/drawing/2014/main" id="{08149813-0DC1-9FCF-E1A8-3DC17BE2E4B0}"/>
              </a:ext>
            </a:extLst>
          </p:cNvPr>
          <p:cNvSpPr/>
          <p:nvPr/>
        </p:nvSpPr>
        <p:spPr>
          <a:xfrm>
            <a:off x="8565778" y="161115"/>
            <a:ext cx="524256" cy="487680"/>
          </a:xfrm>
          <a:prstGeom prst="ellipse">
            <a:avLst/>
          </a:prstGeom>
          <a:solidFill>
            <a:schemeClr val="bg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t>B</a:t>
            </a:r>
          </a:p>
        </p:txBody>
      </p:sp>
      <p:sp>
        <p:nvSpPr>
          <p:cNvPr id="17" name="Oval 16">
            <a:extLst>
              <a:ext uri="{FF2B5EF4-FFF2-40B4-BE49-F238E27FC236}">
                <a16:creationId xmlns:a16="http://schemas.microsoft.com/office/drawing/2014/main" id="{A1FA39DB-CEEB-354E-FD0B-12BC841C8D4B}"/>
              </a:ext>
            </a:extLst>
          </p:cNvPr>
          <p:cNvSpPr/>
          <p:nvPr/>
        </p:nvSpPr>
        <p:spPr>
          <a:xfrm>
            <a:off x="9582630" y="1239885"/>
            <a:ext cx="524256" cy="487680"/>
          </a:xfrm>
          <a:prstGeom prst="ellipse">
            <a:avLst/>
          </a:prstGeom>
          <a:solidFill>
            <a:schemeClr val="bg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t>D</a:t>
            </a:r>
          </a:p>
        </p:txBody>
      </p:sp>
      <p:cxnSp>
        <p:nvCxnSpPr>
          <p:cNvPr id="18" name="Straight Arrow Connector 17">
            <a:extLst>
              <a:ext uri="{FF2B5EF4-FFF2-40B4-BE49-F238E27FC236}">
                <a16:creationId xmlns:a16="http://schemas.microsoft.com/office/drawing/2014/main" id="{D848060F-3E9F-3C00-F9E2-D9A0CA85B0C9}"/>
              </a:ext>
            </a:extLst>
          </p:cNvPr>
          <p:cNvCxnSpPr>
            <a:cxnSpLocks/>
            <a:stCxn id="16" idx="2"/>
            <a:endCxn id="14" idx="7"/>
          </p:cNvCxnSpPr>
          <p:nvPr/>
        </p:nvCxnSpPr>
        <p:spPr>
          <a:xfrm flipH="1">
            <a:off x="8040787" y="404955"/>
            <a:ext cx="524991" cy="384856"/>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7634C4DA-9A43-8746-5715-332C894457B2}"/>
              </a:ext>
            </a:extLst>
          </p:cNvPr>
          <p:cNvCxnSpPr>
            <a:cxnSpLocks/>
            <a:stCxn id="14" idx="5"/>
            <a:endCxn id="15" idx="2"/>
          </p:cNvCxnSpPr>
          <p:nvPr/>
        </p:nvCxnSpPr>
        <p:spPr>
          <a:xfrm>
            <a:off x="8040787" y="1134653"/>
            <a:ext cx="365256" cy="317576"/>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F4EDD81F-424D-B669-E14C-11C5112BBACF}"/>
              </a:ext>
            </a:extLst>
          </p:cNvPr>
          <p:cNvCxnSpPr>
            <a:cxnSpLocks/>
            <a:stCxn id="15" idx="6"/>
            <a:endCxn id="17" idx="2"/>
          </p:cNvCxnSpPr>
          <p:nvPr/>
        </p:nvCxnSpPr>
        <p:spPr>
          <a:xfrm>
            <a:off x="8930299" y="1452229"/>
            <a:ext cx="652331" cy="31496"/>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DE4CE45C-B8C3-7CD9-5EAE-4539DA3F9ACF}"/>
              </a:ext>
            </a:extLst>
          </p:cNvPr>
          <p:cNvCxnSpPr>
            <a:cxnSpLocks/>
            <a:stCxn id="16" idx="4"/>
            <a:endCxn id="15" idx="0"/>
          </p:cNvCxnSpPr>
          <p:nvPr/>
        </p:nvCxnSpPr>
        <p:spPr>
          <a:xfrm flipH="1">
            <a:off x="8668171" y="648795"/>
            <a:ext cx="159735" cy="553498"/>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72C3203D-3A1E-417A-4C80-C958A48BE3C2}"/>
              </a:ext>
            </a:extLst>
          </p:cNvPr>
          <p:cNvSpPr/>
          <p:nvPr/>
        </p:nvSpPr>
        <p:spPr>
          <a:xfrm>
            <a:off x="1624307" y="2636092"/>
            <a:ext cx="524256" cy="487680"/>
          </a:xfrm>
          <a:prstGeom prst="ellipse">
            <a:avLst/>
          </a:prstGeom>
          <a:solidFill>
            <a:schemeClr val="bg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t>A</a:t>
            </a:r>
          </a:p>
        </p:txBody>
      </p:sp>
      <p:sp>
        <p:nvSpPr>
          <p:cNvPr id="44" name="Oval 43">
            <a:extLst>
              <a:ext uri="{FF2B5EF4-FFF2-40B4-BE49-F238E27FC236}">
                <a16:creationId xmlns:a16="http://schemas.microsoft.com/office/drawing/2014/main" id="{F840C075-F9FB-BF6E-E70B-53587275E173}"/>
              </a:ext>
            </a:extLst>
          </p:cNvPr>
          <p:cNvSpPr/>
          <p:nvPr/>
        </p:nvSpPr>
        <p:spPr>
          <a:xfrm>
            <a:off x="2437043" y="3119993"/>
            <a:ext cx="524256" cy="499872"/>
          </a:xfrm>
          <a:prstGeom prst="ellipse">
            <a:avLst/>
          </a:prstGeom>
          <a:solidFill>
            <a:schemeClr val="bg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t>C</a:t>
            </a:r>
          </a:p>
        </p:txBody>
      </p:sp>
      <p:sp>
        <p:nvSpPr>
          <p:cNvPr id="45" name="Oval 44">
            <a:extLst>
              <a:ext uri="{FF2B5EF4-FFF2-40B4-BE49-F238E27FC236}">
                <a16:creationId xmlns:a16="http://schemas.microsoft.com/office/drawing/2014/main" id="{35411B80-1DE4-A701-538B-B689405992F8}"/>
              </a:ext>
            </a:extLst>
          </p:cNvPr>
          <p:cNvSpPr/>
          <p:nvPr/>
        </p:nvSpPr>
        <p:spPr>
          <a:xfrm>
            <a:off x="2596778" y="2078815"/>
            <a:ext cx="524256" cy="487680"/>
          </a:xfrm>
          <a:prstGeom prst="ellipse">
            <a:avLst/>
          </a:prstGeom>
          <a:solidFill>
            <a:schemeClr val="bg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t>B</a:t>
            </a:r>
          </a:p>
        </p:txBody>
      </p:sp>
      <p:cxnSp>
        <p:nvCxnSpPr>
          <p:cNvPr id="46" name="Straight Arrow Connector 45">
            <a:extLst>
              <a:ext uri="{FF2B5EF4-FFF2-40B4-BE49-F238E27FC236}">
                <a16:creationId xmlns:a16="http://schemas.microsoft.com/office/drawing/2014/main" id="{D3AE89B1-E24F-88A5-935E-42BAB3D46A0A}"/>
              </a:ext>
            </a:extLst>
          </p:cNvPr>
          <p:cNvCxnSpPr>
            <a:cxnSpLocks/>
            <a:stCxn id="45" idx="2"/>
            <a:endCxn id="43" idx="7"/>
          </p:cNvCxnSpPr>
          <p:nvPr/>
        </p:nvCxnSpPr>
        <p:spPr>
          <a:xfrm flipH="1">
            <a:off x="2071787" y="2322655"/>
            <a:ext cx="524991" cy="384856"/>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24E5B4E6-6994-D7D9-86B4-A3EECCAD7936}"/>
              </a:ext>
            </a:extLst>
          </p:cNvPr>
          <p:cNvCxnSpPr>
            <a:cxnSpLocks/>
            <a:stCxn id="43" idx="5"/>
            <a:endCxn id="44" idx="2"/>
          </p:cNvCxnSpPr>
          <p:nvPr/>
        </p:nvCxnSpPr>
        <p:spPr>
          <a:xfrm>
            <a:off x="2071787" y="3052353"/>
            <a:ext cx="365256" cy="317576"/>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53" name="Oval 52">
            <a:extLst>
              <a:ext uri="{FF2B5EF4-FFF2-40B4-BE49-F238E27FC236}">
                <a16:creationId xmlns:a16="http://schemas.microsoft.com/office/drawing/2014/main" id="{12E53634-09D7-4DC2-72EA-9BB1E42AAC2C}"/>
              </a:ext>
            </a:extLst>
          </p:cNvPr>
          <p:cNvSpPr/>
          <p:nvPr/>
        </p:nvSpPr>
        <p:spPr>
          <a:xfrm>
            <a:off x="5040607" y="2566495"/>
            <a:ext cx="524256" cy="487680"/>
          </a:xfrm>
          <a:prstGeom prst="ellipse">
            <a:avLst/>
          </a:prstGeom>
          <a:solidFill>
            <a:schemeClr val="bg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t>A</a:t>
            </a:r>
          </a:p>
        </p:txBody>
      </p:sp>
      <p:sp>
        <p:nvSpPr>
          <p:cNvPr id="54" name="Oval 53">
            <a:extLst>
              <a:ext uri="{FF2B5EF4-FFF2-40B4-BE49-F238E27FC236}">
                <a16:creationId xmlns:a16="http://schemas.microsoft.com/office/drawing/2014/main" id="{7A9F59CB-D69F-3E0D-0273-E18239412C5D}"/>
              </a:ext>
            </a:extLst>
          </p:cNvPr>
          <p:cNvSpPr/>
          <p:nvPr/>
        </p:nvSpPr>
        <p:spPr>
          <a:xfrm>
            <a:off x="5853343" y="3050396"/>
            <a:ext cx="524256" cy="499872"/>
          </a:xfrm>
          <a:prstGeom prst="ellipse">
            <a:avLst/>
          </a:prstGeom>
          <a:solidFill>
            <a:schemeClr val="bg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t>C</a:t>
            </a:r>
          </a:p>
        </p:txBody>
      </p:sp>
      <p:sp>
        <p:nvSpPr>
          <p:cNvPr id="55" name="Oval 54">
            <a:extLst>
              <a:ext uri="{FF2B5EF4-FFF2-40B4-BE49-F238E27FC236}">
                <a16:creationId xmlns:a16="http://schemas.microsoft.com/office/drawing/2014/main" id="{384228A5-061C-7744-D284-13ECA3FB8760}"/>
              </a:ext>
            </a:extLst>
          </p:cNvPr>
          <p:cNvSpPr/>
          <p:nvPr/>
        </p:nvSpPr>
        <p:spPr>
          <a:xfrm>
            <a:off x="6013078" y="2009218"/>
            <a:ext cx="524256" cy="487680"/>
          </a:xfrm>
          <a:prstGeom prst="ellipse">
            <a:avLst/>
          </a:prstGeom>
          <a:solidFill>
            <a:schemeClr val="bg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t>B</a:t>
            </a:r>
          </a:p>
        </p:txBody>
      </p:sp>
      <p:cxnSp>
        <p:nvCxnSpPr>
          <p:cNvPr id="56" name="Straight Arrow Connector 55">
            <a:extLst>
              <a:ext uri="{FF2B5EF4-FFF2-40B4-BE49-F238E27FC236}">
                <a16:creationId xmlns:a16="http://schemas.microsoft.com/office/drawing/2014/main" id="{4B57BC3C-E292-35C2-824E-2E1952141144}"/>
              </a:ext>
            </a:extLst>
          </p:cNvPr>
          <p:cNvCxnSpPr>
            <a:cxnSpLocks/>
            <a:stCxn id="55" idx="2"/>
            <a:endCxn id="53" idx="7"/>
          </p:cNvCxnSpPr>
          <p:nvPr/>
        </p:nvCxnSpPr>
        <p:spPr>
          <a:xfrm flipH="1">
            <a:off x="5488087" y="2253058"/>
            <a:ext cx="524991" cy="384856"/>
          </a:xfrm>
          <a:prstGeom prst="straightConnector1">
            <a:avLst/>
          </a:prstGeom>
          <a:ln w="76200">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C8D8E53E-6669-2266-3352-F0FA4AF997FC}"/>
              </a:ext>
            </a:extLst>
          </p:cNvPr>
          <p:cNvCxnSpPr>
            <a:cxnSpLocks/>
            <a:stCxn id="53" idx="5"/>
            <a:endCxn id="54" idx="2"/>
          </p:cNvCxnSpPr>
          <p:nvPr/>
        </p:nvCxnSpPr>
        <p:spPr>
          <a:xfrm>
            <a:off x="5488087" y="2982756"/>
            <a:ext cx="365256" cy="317576"/>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58" name="Oval 57">
            <a:extLst>
              <a:ext uri="{FF2B5EF4-FFF2-40B4-BE49-F238E27FC236}">
                <a16:creationId xmlns:a16="http://schemas.microsoft.com/office/drawing/2014/main" id="{A59567B6-8BDC-64B0-4F97-C3C6E8D2EA2D}"/>
              </a:ext>
            </a:extLst>
          </p:cNvPr>
          <p:cNvSpPr/>
          <p:nvPr/>
        </p:nvSpPr>
        <p:spPr>
          <a:xfrm>
            <a:off x="8159152" y="2609767"/>
            <a:ext cx="524256" cy="487680"/>
          </a:xfrm>
          <a:prstGeom prst="ellipse">
            <a:avLst/>
          </a:prstGeom>
          <a:solidFill>
            <a:schemeClr val="bg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t>A</a:t>
            </a:r>
          </a:p>
        </p:txBody>
      </p:sp>
      <p:sp>
        <p:nvSpPr>
          <p:cNvPr id="59" name="Oval 58">
            <a:extLst>
              <a:ext uri="{FF2B5EF4-FFF2-40B4-BE49-F238E27FC236}">
                <a16:creationId xmlns:a16="http://schemas.microsoft.com/office/drawing/2014/main" id="{2E14322E-6494-1659-0A4B-BD058E8CFC5D}"/>
              </a:ext>
            </a:extLst>
          </p:cNvPr>
          <p:cNvSpPr/>
          <p:nvPr/>
        </p:nvSpPr>
        <p:spPr>
          <a:xfrm>
            <a:off x="8971888" y="3093668"/>
            <a:ext cx="524256" cy="499872"/>
          </a:xfrm>
          <a:prstGeom prst="ellipse">
            <a:avLst/>
          </a:prstGeom>
          <a:solidFill>
            <a:schemeClr val="bg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t>C</a:t>
            </a:r>
          </a:p>
        </p:txBody>
      </p:sp>
      <p:sp>
        <p:nvSpPr>
          <p:cNvPr id="60" name="Oval 59">
            <a:extLst>
              <a:ext uri="{FF2B5EF4-FFF2-40B4-BE49-F238E27FC236}">
                <a16:creationId xmlns:a16="http://schemas.microsoft.com/office/drawing/2014/main" id="{0A0ADBD1-6241-C8AB-E644-AB73C94D70EA}"/>
              </a:ext>
            </a:extLst>
          </p:cNvPr>
          <p:cNvSpPr/>
          <p:nvPr/>
        </p:nvSpPr>
        <p:spPr>
          <a:xfrm>
            <a:off x="9131623" y="2052490"/>
            <a:ext cx="524256" cy="487680"/>
          </a:xfrm>
          <a:prstGeom prst="ellipse">
            <a:avLst/>
          </a:prstGeom>
          <a:solidFill>
            <a:schemeClr val="bg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t>B</a:t>
            </a:r>
          </a:p>
        </p:txBody>
      </p:sp>
      <p:cxnSp>
        <p:nvCxnSpPr>
          <p:cNvPr id="61" name="Straight Arrow Connector 60">
            <a:extLst>
              <a:ext uri="{FF2B5EF4-FFF2-40B4-BE49-F238E27FC236}">
                <a16:creationId xmlns:a16="http://schemas.microsoft.com/office/drawing/2014/main" id="{8F8BE5D4-C0A8-E1C3-A222-A576EED313BE}"/>
              </a:ext>
            </a:extLst>
          </p:cNvPr>
          <p:cNvCxnSpPr>
            <a:cxnSpLocks/>
            <a:stCxn id="60" idx="2"/>
            <a:endCxn id="58" idx="7"/>
          </p:cNvCxnSpPr>
          <p:nvPr/>
        </p:nvCxnSpPr>
        <p:spPr>
          <a:xfrm flipH="1">
            <a:off x="8606632" y="2296330"/>
            <a:ext cx="524991" cy="384856"/>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AC392C6F-D17D-6BCA-8BE8-CA8AFD1457CD}"/>
              </a:ext>
            </a:extLst>
          </p:cNvPr>
          <p:cNvCxnSpPr>
            <a:cxnSpLocks/>
            <a:stCxn id="58" idx="5"/>
            <a:endCxn id="59" idx="2"/>
          </p:cNvCxnSpPr>
          <p:nvPr/>
        </p:nvCxnSpPr>
        <p:spPr>
          <a:xfrm>
            <a:off x="8606632" y="3026028"/>
            <a:ext cx="365256" cy="317576"/>
          </a:xfrm>
          <a:prstGeom prst="straightConnector1">
            <a:avLst/>
          </a:prstGeom>
          <a:ln w="76200">
            <a:headEnd type="triangl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9543189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0C26E18-FA18-E0BB-77A0-97F386A20EA5}"/>
              </a:ext>
            </a:extLst>
          </p:cNvPr>
          <p:cNvSpPr>
            <a:spLocks noGrp="1"/>
          </p:cNvSpPr>
          <p:nvPr>
            <p:ph type="title"/>
          </p:nvPr>
        </p:nvSpPr>
        <p:spPr/>
        <p:txBody>
          <a:bodyPr/>
          <a:lstStyle/>
          <a:p>
            <a:r>
              <a:rPr lang="en-US" dirty="0"/>
              <a:t>Now let’s look at how LLMs may help</a:t>
            </a:r>
          </a:p>
        </p:txBody>
      </p:sp>
      <p:sp>
        <p:nvSpPr>
          <p:cNvPr id="5" name="Text Placeholder 4">
            <a:extLst>
              <a:ext uri="{FF2B5EF4-FFF2-40B4-BE49-F238E27FC236}">
                <a16:creationId xmlns:a16="http://schemas.microsoft.com/office/drawing/2014/main" id="{D0BB7AEF-0E2A-78B6-F53B-BCE7EFF7428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20520209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110B7B9-0D0E-F7AD-69A5-F99AAEEF5A08}"/>
              </a:ext>
            </a:extLst>
          </p:cNvPr>
          <p:cNvPicPr>
            <a:picLocks noChangeAspect="1"/>
          </p:cNvPicPr>
          <p:nvPr/>
        </p:nvPicPr>
        <p:blipFill>
          <a:blip r:embed="rId2"/>
          <a:stretch>
            <a:fillRect/>
          </a:stretch>
        </p:blipFill>
        <p:spPr>
          <a:xfrm>
            <a:off x="481576" y="1964871"/>
            <a:ext cx="11521456" cy="3902157"/>
          </a:xfrm>
          <a:prstGeom prst="rect">
            <a:avLst/>
          </a:prstGeom>
        </p:spPr>
      </p:pic>
      <p:sp>
        <p:nvSpPr>
          <p:cNvPr id="2" name="Title 1">
            <a:extLst>
              <a:ext uri="{FF2B5EF4-FFF2-40B4-BE49-F238E27FC236}">
                <a16:creationId xmlns:a16="http://schemas.microsoft.com/office/drawing/2014/main" id="{D4AB2129-0014-ECE3-7310-EDE1B7857955}"/>
              </a:ext>
            </a:extLst>
          </p:cNvPr>
          <p:cNvSpPr>
            <a:spLocks noGrp="1"/>
          </p:cNvSpPr>
          <p:nvPr>
            <p:ph type="title"/>
          </p:nvPr>
        </p:nvSpPr>
        <p:spPr/>
        <p:txBody>
          <a:bodyPr/>
          <a:lstStyle/>
          <a:p>
            <a:r>
              <a:rPr lang="en-US" b="1"/>
              <a:t>Pairwise discovery:</a:t>
            </a:r>
            <a:r>
              <a:rPr lang="en-US"/>
              <a:t> T</a:t>
            </a:r>
            <a:r>
              <a:rPr lang="tr-TR"/>
              <a:t>ü</a:t>
            </a:r>
            <a:r>
              <a:rPr lang="en-US" err="1"/>
              <a:t>bingen</a:t>
            </a:r>
            <a:r>
              <a:rPr lang="en-US"/>
              <a:t> Benchmark</a:t>
            </a:r>
          </a:p>
        </p:txBody>
      </p:sp>
      <p:sp>
        <p:nvSpPr>
          <p:cNvPr id="3" name="Content Placeholder 2">
            <a:extLst>
              <a:ext uri="{FF2B5EF4-FFF2-40B4-BE49-F238E27FC236}">
                <a16:creationId xmlns:a16="http://schemas.microsoft.com/office/drawing/2014/main" id="{60B1D3BD-58FA-8883-9F36-C212C16D2119}"/>
              </a:ext>
            </a:extLst>
          </p:cNvPr>
          <p:cNvSpPr>
            <a:spLocks noGrp="1"/>
          </p:cNvSpPr>
          <p:nvPr>
            <p:ph idx="1"/>
          </p:nvPr>
        </p:nvSpPr>
        <p:spPr>
          <a:xfrm>
            <a:off x="838200" y="1825624"/>
            <a:ext cx="10515600" cy="5032376"/>
          </a:xfrm>
        </p:spPr>
        <p:txBody>
          <a:bodyPr>
            <a:normAutofit fontScale="92500" lnSpcReduction="10000"/>
          </a:bodyPr>
          <a:lstStyle/>
          <a:p>
            <a:r>
              <a:rPr lang="en-US"/>
              <a:t>104 variable pairs spanning range of fields </a:t>
            </a:r>
            <a:r>
              <a:rPr lang="en-US" sz="2200">
                <a:solidFill>
                  <a:schemeClr val="accent1"/>
                </a:solidFill>
              </a:rPr>
              <a:t>[</a:t>
            </a:r>
            <a:r>
              <a:rPr lang="en-US" sz="2200" err="1">
                <a:solidFill>
                  <a:schemeClr val="accent1"/>
                </a:solidFill>
              </a:rPr>
              <a:t>Mooij</a:t>
            </a:r>
            <a:r>
              <a:rPr lang="en-US" sz="2200">
                <a:solidFill>
                  <a:schemeClr val="accent1"/>
                </a:solidFill>
              </a:rPr>
              <a:t> et al. 2016]</a:t>
            </a:r>
          </a:p>
          <a:p>
            <a:endParaRPr lang="en-US"/>
          </a:p>
          <a:p>
            <a:endParaRPr lang="en-US"/>
          </a:p>
          <a:p>
            <a:endParaRPr lang="en-US"/>
          </a:p>
          <a:p>
            <a:endParaRPr lang="en-US"/>
          </a:p>
          <a:p>
            <a:endParaRPr lang="en-US"/>
          </a:p>
          <a:p>
            <a:endParaRPr lang="en-US"/>
          </a:p>
          <a:p>
            <a:endParaRPr lang="en-US"/>
          </a:p>
          <a:p>
            <a:endParaRPr lang="en-US"/>
          </a:p>
          <a:p>
            <a:r>
              <a:rPr lang="en-US" b="1"/>
              <a:t>Challenging task: </a:t>
            </a:r>
            <a:r>
              <a:rPr lang="en-US"/>
              <a:t>Most existing algorithms achieve 70-80% accuracy, </a:t>
            </a:r>
            <a:br>
              <a:rPr lang="en-US"/>
            </a:br>
            <a:r>
              <a:rPr lang="en-US"/>
              <a:t>Best is 83% </a:t>
            </a:r>
            <a:r>
              <a:rPr lang="en-US" sz="2200">
                <a:solidFill>
                  <a:schemeClr val="accent1"/>
                </a:solidFill>
              </a:rPr>
              <a:t>[Mosaic, Wu &amp; </a:t>
            </a:r>
            <a:r>
              <a:rPr lang="en-US" sz="2200" err="1">
                <a:solidFill>
                  <a:schemeClr val="accent1"/>
                </a:solidFill>
              </a:rPr>
              <a:t>Fukumizu</a:t>
            </a:r>
            <a:r>
              <a:rPr lang="en-US" sz="2200">
                <a:solidFill>
                  <a:schemeClr val="accent1"/>
                </a:solidFill>
              </a:rPr>
              <a:t> 2020]. </a:t>
            </a:r>
            <a:endParaRPr lang="en-US">
              <a:solidFill>
                <a:schemeClr val="accent1"/>
              </a:solidFill>
            </a:endParaRPr>
          </a:p>
        </p:txBody>
      </p:sp>
    </p:spTree>
    <p:extLst>
      <p:ext uri="{BB962C8B-B14F-4D97-AF65-F5344CB8AC3E}">
        <p14:creationId xmlns:p14="http://schemas.microsoft.com/office/powerpoint/2010/main" val="37340533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3B40D-EBC1-2D16-76BD-5AB5E61FC870}"/>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575D4052-06D8-FD9F-CDC9-3747B183D8B0}"/>
              </a:ext>
            </a:extLst>
          </p:cNvPr>
          <p:cNvSpPr>
            <a:spLocks noGrp="1"/>
          </p:cNvSpPr>
          <p:nvPr>
            <p:ph idx="1"/>
          </p:nvPr>
        </p:nvSpPr>
        <p:spPr>
          <a:xfrm>
            <a:off x="838199" y="1825625"/>
            <a:ext cx="10866967" cy="4351338"/>
          </a:xfrm>
        </p:spPr>
        <p:txBody>
          <a:bodyPr>
            <a:normAutofit/>
          </a:bodyPr>
          <a:lstStyle/>
          <a:p>
            <a:pPr marL="514350" indent="-514350">
              <a:buAutoNum type="arabicPeriod"/>
            </a:pPr>
            <a:r>
              <a:rPr lang="en-US" b="1" dirty="0"/>
              <a:t>The four key steps of causal inference</a:t>
            </a:r>
          </a:p>
          <a:p>
            <a:pPr marL="971550" lvl="1" indent="-514350">
              <a:buAutoNum type="arabicPeriod"/>
            </a:pPr>
            <a:r>
              <a:rPr lang="en-US" dirty="0" err="1"/>
              <a:t>PyWhy</a:t>
            </a:r>
            <a:r>
              <a:rPr lang="en-US" dirty="0"/>
              <a:t> software ecosystem for causal ML</a:t>
            </a:r>
          </a:p>
          <a:p>
            <a:pPr marL="971550" lvl="1" indent="-514350">
              <a:buAutoNum type="arabicPeriod"/>
            </a:pPr>
            <a:r>
              <a:rPr lang="en-US" dirty="0"/>
              <a:t>Open-source libraries: </a:t>
            </a:r>
            <a:r>
              <a:rPr lang="en-US" dirty="0" err="1"/>
              <a:t>DoWhy</a:t>
            </a:r>
            <a:r>
              <a:rPr lang="en-US" dirty="0"/>
              <a:t>, </a:t>
            </a:r>
            <a:r>
              <a:rPr lang="en-US" dirty="0" err="1"/>
              <a:t>EconML</a:t>
            </a:r>
            <a:r>
              <a:rPr lang="en-US" dirty="0"/>
              <a:t>, causal-learn, and more…</a:t>
            </a:r>
          </a:p>
          <a:p>
            <a:pPr marL="514350" indent="-514350">
              <a:buAutoNum type="arabicPeriod"/>
            </a:pPr>
            <a:r>
              <a:rPr lang="en-US" b="1" dirty="0"/>
              <a:t>Case-studies of applying causal ML using </a:t>
            </a:r>
            <a:r>
              <a:rPr lang="en-US" b="1" dirty="0" err="1"/>
              <a:t>PyWhy</a:t>
            </a:r>
            <a:r>
              <a:rPr lang="en-US" b="1" dirty="0"/>
              <a:t>/</a:t>
            </a:r>
            <a:r>
              <a:rPr lang="en-US" b="1" dirty="0" err="1"/>
              <a:t>DoWhy</a:t>
            </a:r>
            <a:endParaRPr lang="en-US" b="1" dirty="0"/>
          </a:p>
          <a:p>
            <a:pPr marL="971550" lvl="1" indent="-514350">
              <a:buAutoNum type="arabicPeriod"/>
            </a:pPr>
            <a:r>
              <a:rPr lang="en-US" dirty="0"/>
              <a:t>Effect estimation</a:t>
            </a:r>
          </a:p>
          <a:p>
            <a:pPr marL="971550" lvl="1" indent="-514350">
              <a:buAutoNum type="arabicPeriod"/>
            </a:pPr>
            <a:r>
              <a:rPr lang="en-US" dirty="0"/>
              <a:t>Root cause attribution</a:t>
            </a:r>
          </a:p>
          <a:p>
            <a:pPr marL="971550" lvl="1" indent="-514350">
              <a:buAutoNum type="arabicPeriod"/>
            </a:pPr>
            <a:r>
              <a:rPr lang="en-US" dirty="0"/>
              <a:t>Out-of-distribution prediction</a:t>
            </a:r>
          </a:p>
          <a:p>
            <a:pPr marL="514350" indent="-514350">
              <a:buAutoNum type="arabicPeriod"/>
            </a:pPr>
            <a:r>
              <a:rPr lang="en-US" b="1" dirty="0"/>
              <a:t>Looking ahead: Promise of large language models for causality</a:t>
            </a:r>
          </a:p>
          <a:p>
            <a:pPr marL="457200" lvl="1" indent="0">
              <a:buNone/>
            </a:pPr>
            <a:endParaRPr lang="en-US" dirty="0"/>
          </a:p>
          <a:p>
            <a:pPr marL="514350" indent="-514350">
              <a:buAutoNum type="arabicPeriod"/>
            </a:pPr>
            <a:endParaRPr lang="en-US" dirty="0"/>
          </a:p>
          <a:p>
            <a:pPr marL="514350" indent="-514350">
              <a:buAutoNum type="arabicPeriod"/>
            </a:pPr>
            <a:endParaRPr lang="en-US" dirty="0"/>
          </a:p>
        </p:txBody>
      </p:sp>
    </p:spTree>
    <p:extLst>
      <p:ext uri="{BB962C8B-B14F-4D97-AF65-F5344CB8AC3E}">
        <p14:creationId xmlns:p14="http://schemas.microsoft.com/office/powerpoint/2010/main" val="244257670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293BC6-5570-9452-FC73-BE07278CCE4C}"/>
              </a:ext>
            </a:extLst>
          </p:cNvPr>
          <p:cNvSpPr>
            <a:spLocks noGrp="1"/>
          </p:cNvSpPr>
          <p:nvPr>
            <p:ph type="title"/>
          </p:nvPr>
        </p:nvSpPr>
        <p:spPr/>
        <p:txBody>
          <a:bodyPr/>
          <a:lstStyle/>
          <a:p>
            <a:r>
              <a:rPr lang="en-US"/>
              <a:t>Applying LLMs to pairwise causal discovery</a:t>
            </a:r>
          </a:p>
        </p:txBody>
      </p:sp>
      <p:sp>
        <p:nvSpPr>
          <p:cNvPr id="6" name="Text Placeholder 5">
            <a:extLst>
              <a:ext uri="{FF2B5EF4-FFF2-40B4-BE49-F238E27FC236}">
                <a16:creationId xmlns:a16="http://schemas.microsoft.com/office/drawing/2014/main" id="{806779D1-C489-1BA1-5F45-ECA41838C3FE}"/>
              </a:ext>
            </a:extLst>
          </p:cNvPr>
          <p:cNvSpPr>
            <a:spLocks noGrp="1"/>
          </p:cNvSpPr>
          <p:nvPr>
            <p:ph type="body" idx="1"/>
          </p:nvPr>
        </p:nvSpPr>
        <p:spPr/>
        <p:txBody>
          <a:bodyPr/>
          <a:lstStyle/>
          <a:p>
            <a:r>
              <a:rPr lang="en-US">
                <a:solidFill>
                  <a:schemeClr val="accent1"/>
                </a:solidFill>
              </a:rPr>
              <a:t>Two prompts per pair</a:t>
            </a:r>
          </a:p>
        </p:txBody>
      </p:sp>
      <p:sp>
        <p:nvSpPr>
          <p:cNvPr id="7" name="Content Placeholder 6">
            <a:extLst>
              <a:ext uri="{FF2B5EF4-FFF2-40B4-BE49-F238E27FC236}">
                <a16:creationId xmlns:a16="http://schemas.microsoft.com/office/drawing/2014/main" id="{CCDF9B4A-6791-8064-7664-72F3F68E9DF9}"/>
              </a:ext>
            </a:extLst>
          </p:cNvPr>
          <p:cNvSpPr>
            <a:spLocks noGrp="1"/>
          </p:cNvSpPr>
          <p:nvPr>
            <p:ph sz="half" idx="2"/>
          </p:nvPr>
        </p:nvSpPr>
        <p:spPr/>
        <p:txBody>
          <a:bodyPr/>
          <a:lstStyle/>
          <a:p>
            <a:endParaRPr lang="en-US"/>
          </a:p>
        </p:txBody>
      </p:sp>
      <p:sp>
        <p:nvSpPr>
          <p:cNvPr id="8" name="Text Placeholder 7">
            <a:extLst>
              <a:ext uri="{FF2B5EF4-FFF2-40B4-BE49-F238E27FC236}">
                <a16:creationId xmlns:a16="http://schemas.microsoft.com/office/drawing/2014/main" id="{EFC2C85F-91C4-1C1D-F300-97ED00D3ACFE}"/>
              </a:ext>
            </a:extLst>
          </p:cNvPr>
          <p:cNvSpPr>
            <a:spLocks noGrp="1"/>
          </p:cNvSpPr>
          <p:nvPr>
            <p:ph type="body" sz="quarter" idx="3"/>
          </p:nvPr>
        </p:nvSpPr>
        <p:spPr/>
        <p:txBody>
          <a:bodyPr/>
          <a:lstStyle/>
          <a:p>
            <a:r>
              <a:rPr lang="en-US">
                <a:solidFill>
                  <a:schemeClr val="accent1"/>
                </a:solidFill>
              </a:rPr>
              <a:t>Single prompt</a:t>
            </a:r>
          </a:p>
        </p:txBody>
      </p:sp>
      <p:sp>
        <p:nvSpPr>
          <p:cNvPr id="9" name="Content Placeholder 8">
            <a:extLst>
              <a:ext uri="{FF2B5EF4-FFF2-40B4-BE49-F238E27FC236}">
                <a16:creationId xmlns:a16="http://schemas.microsoft.com/office/drawing/2014/main" id="{6D8BEAB6-5541-936A-93C9-BAFCD2CD8908}"/>
              </a:ext>
            </a:extLst>
          </p:cNvPr>
          <p:cNvSpPr>
            <a:spLocks noGrp="1"/>
          </p:cNvSpPr>
          <p:nvPr>
            <p:ph sz="quarter" idx="4"/>
          </p:nvPr>
        </p:nvSpPr>
        <p:spPr/>
        <p:txBody>
          <a:bodyPr/>
          <a:lstStyle/>
          <a:p>
            <a:endParaRPr lang="en-US"/>
          </a:p>
        </p:txBody>
      </p:sp>
      <p:pic>
        <p:nvPicPr>
          <p:cNvPr id="11" name="Picture 10">
            <a:extLst>
              <a:ext uri="{FF2B5EF4-FFF2-40B4-BE49-F238E27FC236}">
                <a16:creationId xmlns:a16="http://schemas.microsoft.com/office/drawing/2014/main" id="{85E21F91-DE88-85BB-8CF7-BB57643F9854}"/>
              </a:ext>
            </a:extLst>
          </p:cNvPr>
          <p:cNvPicPr>
            <a:picLocks noChangeAspect="1"/>
          </p:cNvPicPr>
          <p:nvPr/>
        </p:nvPicPr>
        <p:blipFill rotWithShape="1">
          <a:blip r:embed="rId2"/>
          <a:srcRect b="35408"/>
          <a:stretch/>
        </p:blipFill>
        <p:spPr>
          <a:xfrm>
            <a:off x="839307" y="2610953"/>
            <a:ext cx="5224943" cy="2809626"/>
          </a:xfrm>
          <a:prstGeom prst="rect">
            <a:avLst/>
          </a:prstGeom>
        </p:spPr>
      </p:pic>
      <p:pic>
        <p:nvPicPr>
          <p:cNvPr id="13" name="Picture 12">
            <a:extLst>
              <a:ext uri="{FF2B5EF4-FFF2-40B4-BE49-F238E27FC236}">
                <a16:creationId xmlns:a16="http://schemas.microsoft.com/office/drawing/2014/main" id="{39487C20-E0C4-3FA2-6743-0F3D5FA91641}"/>
              </a:ext>
            </a:extLst>
          </p:cNvPr>
          <p:cNvPicPr>
            <a:picLocks noChangeAspect="1"/>
          </p:cNvPicPr>
          <p:nvPr/>
        </p:nvPicPr>
        <p:blipFill>
          <a:blip r:embed="rId3"/>
          <a:stretch>
            <a:fillRect/>
          </a:stretch>
        </p:blipFill>
        <p:spPr>
          <a:xfrm>
            <a:off x="6122901" y="2615184"/>
            <a:ext cx="5211584" cy="4111361"/>
          </a:xfrm>
          <a:prstGeom prst="rect">
            <a:avLst/>
          </a:prstGeom>
        </p:spPr>
      </p:pic>
      <p:sp>
        <p:nvSpPr>
          <p:cNvPr id="14" name="TextBox 13">
            <a:extLst>
              <a:ext uri="{FF2B5EF4-FFF2-40B4-BE49-F238E27FC236}">
                <a16:creationId xmlns:a16="http://schemas.microsoft.com/office/drawing/2014/main" id="{5C5902EA-3898-12EE-FD0B-BD8C487BCEE5}"/>
              </a:ext>
            </a:extLst>
          </p:cNvPr>
          <p:cNvSpPr txBox="1"/>
          <p:nvPr/>
        </p:nvSpPr>
        <p:spPr>
          <a:xfrm>
            <a:off x="836612" y="1662390"/>
            <a:ext cx="10058400" cy="400110"/>
          </a:xfrm>
          <a:prstGeom prst="rect">
            <a:avLst/>
          </a:prstGeom>
          <a:solidFill>
            <a:schemeClr val="bg2">
              <a:lumMod val="90000"/>
            </a:schemeClr>
          </a:solidFill>
          <a:ln w="9525">
            <a:solidFill>
              <a:schemeClr val="tx1"/>
            </a:solidFill>
          </a:ln>
        </p:spPr>
        <p:txBody>
          <a:bodyPr wrap="square" rtlCol="0">
            <a:spAutoFit/>
          </a:bodyPr>
          <a:lstStyle/>
          <a:p>
            <a:r>
              <a:rPr lang="en-US" sz="2000" b="1"/>
              <a:t>Method:</a:t>
            </a:r>
            <a:r>
              <a:rPr lang="en-US" sz="2000"/>
              <a:t> For each pair, input below prompts to an LLM and record the output. </a:t>
            </a:r>
          </a:p>
        </p:txBody>
      </p:sp>
    </p:spTree>
    <p:extLst>
      <p:ext uri="{BB962C8B-B14F-4D97-AF65-F5344CB8AC3E}">
        <p14:creationId xmlns:p14="http://schemas.microsoft.com/office/powerpoint/2010/main" val="312266962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3FA7A0B-8F4C-3B63-C9BD-F81C4014792B}"/>
              </a:ext>
            </a:extLst>
          </p:cNvPr>
          <p:cNvPicPr>
            <a:picLocks noChangeAspect="1"/>
          </p:cNvPicPr>
          <p:nvPr/>
        </p:nvPicPr>
        <p:blipFill>
          <a:blip r:embed="rId2"/>
          <a:stretch>
            <a:fillRect/>
          </a:stretch>
        </p:blipFill>
        <p:spPr>
          <a:xfrm>
            <a:off x="1271645" y="0"/>
            <a:ext cx="9253480" cy="6816790"/>
          </a:xfrm>
          <a:prstGeom prst="rect">
            <a:avLst/>
          </a:prstGeom>
        </p:spPr>
      </p:pic>
    </p:spTree>
    <p:extLst>
      <p:ext uri="{BB962C8B-B14F-4D97-AF65-F5344CB8AC3E}">
        <p14:creationId xmlns:p14="http://schemas.microsoft.com/office/powerpoint/2010/main" val="55682796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53BB63-663C-A732-C41D-35569397E566}"/>
              </a:ext>
            </a:extLst>
          </p:cNvPr>
          <p:cNvPicPr>
            <a:picLocks noChangeAspect="1"/>
          </p:cNvPicPr>
          <p:nvPr/>
        </p:nvPicPr>
        <p:blipFill rotWithShape="1">
          <a:blip r:embed="rId3"/>
          <a:srcRect b="30808"/>
          <a:stretch/>
        </p:blipFill>
        <p:spPr>
          <a:xfrm>
            <a:off x="5487574" y="1007649"/>
            <a:ext cx="5354123" cy="5807489"/>
          </a:xfrm>
          <a:prstGeom prst="rect">
            <a:avLst/>
          </a:prstGeom>
        </p:spPr>
      </p:pic>
      <p:sp>
        <p:nvSpPr>
          <p:cNvPr id="2" name="Title 1">
            <a:extLst>
              <a:ext uri="{FF2B5EF4-FFF2-40B4-BE49-F238E27FC236}">
                <a16:creationId xmlns:a16="http://schemas.microsoft.com/office/drawing/2014/main" id="{8A565BB0-456D-F134-C9A0-7A94412EB087}"/>
              </a:ext>
            </a:extLst>
          </p:cNvPr>
          <p:cNvSpPr>
            <a:spLocks noGrp="1"/>
          </p:cNvSpPr>
          <p:nvPr>
            <p:ph type="title"/>
          </p:nvPr>
        </p:nvSpPr>
        <p:spPr>
          <a:xfrm>
            <a:off x="838200" y="60325"/>
            <a:ext cx="10668000" cy="1325563"/>
          </a:xfrm>
        </p:spPr>
        <p:txBody>
          <a:bodyPr/>
          <a:lstStyle/>
          <a:p>
            <a:r>
              <a:rPr lang="en-US" b="1"/>
              <a:t>Results: </a:t>
            </a:r>
            <a:r>
              <a:rPr lang="en-US"/>
              <a:t>GPT-4 obtains 96% accuracy, 13 points higher than previous </a:t>
            </a:r>
            <a:r>
              <a:rPr lang="en-US" err="1"/>
              <a:t>SoTA</a:t>
            </a:r>
            <a:r>
              <a:rPr lang="en-US"/>
              <a:t> </a:t>
            </a:r>
          </a:p>
        </p:txBody>
      </p:sp>
      <p:sp>
        <p:nvSpPr>
          <p:cNvPr id="4" name="Rectangle 3">
            <a:extLst>
              <a:ext uri="{FF2B5EF4-FFF2-40B4-BE49-F238E27FC236}">
                <a16:creationId xmlns:a16="http://schemas.microsoft.com/office/drawing/2014/main" id="{FC19D787-AE5D-9DA5-3113-36F819C7319F}"/>
              </a:ext>
            </a:extLst>
          </p:cNvPr>
          <p:cNvSpPr/>
          <p:nvPr/>
        </p:nvSpPr>
        <p:spPr>
          <a:xfrm>
            <a:off x="5583897" y="2790825"/>
            <a:ext cx="5143500" cy="38481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45E2BFF1-D15E-1803-D635-6B514CA43744}"/>
              </a:ext>
            </a:extLst>
          </p:cNvPr>
          <p:cNvSpPr/>
          <p:nvPr/>
        </p:nvSpPr>
        <p:spPr>
          <a:xfrm>
            <a:off x="5583897" y="6057576"/>
            <a:ext cx="5295900" cy="65437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5C7A4A42-B10F-D359-69AA-41816086F5DB}"/>
              </a:ext>
            </a:extLst>
          </p:cNvPr>
          <p:cNvSpPr txBox="1"/>
          <p:nvPr/>
        </p:nvSpPr>
        <p:spPr>
          <a:xfrm>
            <a:off x="923926" y="1748962"/>
            <a:ext cx="4723840" cy="3170099"/>
          </a:xfrm>
          <a:prstGeom prst="rect">
            <a:avLst/>
          </a:prstGeom>
          <a:noFill/>
        </p:spPr>
        <p:txBody>
          <a:bodyPr wrap="square" rtlCol="0">
            <a:spAutoFit/>
          </a:bodyPr>
          <a:lstStyle/>
          <a:p>
            <a:r>
              <a:rPr lang="en-US" sz="2000" b="1"/>
              <a:t>Two prompts template: </a:t>
            </a:r>
          </a:p>
          <a:p>
            <a:pPr marL="285750" indent="-285750">
              <a:buFont typeface="Arial" panose="020B0604020202020204" pitchFamily="34" charset="0"/>
              <a:buChar char="•"/>
            </a:pPr>
            <a:r>
              <a:rPr lang="en-US" sz="2000"/>
              <a:t>With increased model size (and perhaps RLHF), begin to see gains. </a:t>
            </a:r>
          </a:p>
          <a:p>
            <a:pPr marL="742950" lvl="1" indent="-285750">
              <a:buFont typeface="Arial" panose="020B0604020202020204" pitchFamily="34" charset="0"/>
              <a:buChar char="•"/>
            </a:pPr>
            <a:r>
              <a:rPr lang="en-US" sz="2000"/>
              <a:t>Smaller models (</a:t>
            </a:r>
            <a:r>
              <a:rPr lang="en-US" sz="2000" err="1"/>
              <a:t>ada</a:t>
            </a:r>
            <a:r>
              <a:rPr lang="en-US" sz="2000"/>
              <a:t>, </a:t>
            </a:r>
            <a:r>
              <a:rPr lang="en-US" sz="2000" err="1"/>
              <a:t>babbage</a:t>
            </a:r>
            <a:r>
              <a:rPr lang="en-US" sz="2000"/>
              <a:t>, curie) are similar to random chance. </a:t>
            </a:r>
          </a:p>
          <a:p>
            <a:pPr marL="742950" lvl="1" indent="-285750">
              <a:buFont typeface="Arial" panose="020B0604020202020204" pitchFamily="34" charset="0"/>
              <a:buChar char="•"/>
            </a:pPr>
            <a:endParaRPr lang="en-US" sz="2000"/>
          </a:p>
          <a:p>
            <a:pPr marL="285750" indent="-285750">
              <a:buFont typeface="Arial" panose="020B0604020202020204" pitchFamily="34" charset="0"/>
              <a:buChar char="•"/>
            </a:pPr>
            <a:r>
              <a:rPr lang="en-US" sz="2000"/>
              <a:t>With a single system prompt change, obtain </a:t>
            </a:r>
            <a:r>
              <a:rPr lang="en-US" sz="2000" b="1"/>
              <a:t>5 points gain</a:t>
            </a:r>
            <a:r>
              <a:rPr lang="en-US" sz="2000"/>
              <a:t>!</a:t>
            </a:r>
          </a:p>
          <a:p>
            <a:pPr marL="742950" lvl="1" indent="-285750">
              <a:buFont typeface="Arial" panose="020B0604020202020204" pitchFamily="34" charset="0"/>
              <a:buChar char="•"/>
            </a:pPr>
            <a:r>
              <a:rPr lang="en-US" sz="2000"/>
              <a:t>System prompt: “You are a helpful assistant for causal reasoning”</a:t>
            </a:r>
          </a:p>
        </p:txBody>
      </p:sp>
      <p:sp>
        <p:nvSpPr>
          <p:cNvPr id="3" name="TextBox 2">
            <a:extLst>
              <a:ext uri="{FF2B5EF4-FFF2-40B4-BE49-F238E27FC236}">
                <a16:creationId xmlns:a16="http://schemas.microsoft.com/office/drawing/2014/main" id="{FF070558-7C0D-A586-9598-4CBB8117B5AB}"/>
              </a:ext>
            </a:extLst>
          </p:cNvPr>
          <p:cNvSpPr txBox="1"/>
          <p:nvPr/>
        </p:nvSpPr>
        <p:spPr>
          <a:xfrm>
            <a:off x="897290" y="5168145"/>
            <a:ext cx="4844604" cy="1631216"/>
          </a:xfrm>
          <a:prstGeom prst="rect">
            <a:avLst/>
          </a:prstGeom>
          <a:noFill/>
        </p:spPr>
        <p:txBody>
          <a:bodyPr wrap="square" rtlCol="0">
            <a:spAutoFit/>
          </a:bodyPr>
          <a:lstStyle/>
          <a:p>
            <a:r>
              <a:rPr lang="en-US" sz="2000" b="1"/>
              <a:t>Single prompt template:</a:t>
            </a:r>
          </a:p>
          <a:p>
            <a:pPr marL="285750" indent="-285750">
              <a:buFont typeface="Arial" panose="020B0604020202020204" pitchFamily="34" charset="0"/>
              <a:buChar char="•"/>
            </a:pPr>
            <a:r>
              <a:rPr lang="en-US" sz="2000"/>
              <a:t>Obtain further gains in accuracy</a:t>
            </a:r>
          </a:p>
          <a:p>
            <a:pPr marL="285750" indent="-285750">
              <a:buFont typeface="Arial" panose="020B0604020202020204" pitchFamily="34" charset="0"/>
              <a:buChar char="•"/>
            </a:pPr>
            <a:r>
              <a:rPr lang="en-US" sz="2000"/>
              <a:t>GPT-4 obtains 97%</a:t>
            </a:r>
          </a:p>
          <a:p>
            <a:pPr marL="742950" lvl="1" indent="-285750">
              <a:buFont typeface="Arial" panose="020B0604020202020204" pitchFamily="34" charset="0"/>
              <a:buChar char="•"/>
            </a:pPr>
            <a:r>
              <a:rPr lang="en-US" sz="2000"/>
              <a:t>Surprising how few LLM errors are!</a:t>
            </a:r>
          </a:p>
          <a:p>
            <a:endParaRPr lang="en-US" sz="2000"/>
          </a:p>
        </p:txBody>
      </p:sp>
      <p:sp>
        <p:nvSpPr>
          <p:cNvPr id="8" name="TextBox 7">
            <a:extLst>
              <a:ext uri="{FF2B5EF4-FFF2-40B4-BE49-F238E27FC236}">
                <a16:creationId xmlns:a16="http://schemas.microsoft.com/office/drawing/2014/main" id="{41C30F26-5C36-D13A-84DE-311FA712AF49}"/>
              </a:ext>
            </a:extLst>
          </p:cNvPr>
          <p:cNvSpPr txBox="1"/>
          <p:nvPr/>
        </p:nvSpPr>
        <p:spPr>
          <a:xfrm>
            <a:off x="897290" y="1341611"/>
            <a:ext cx="4590284" cy="400110"/>
          </a:xfrm>
          <a:prstGeom prst="rect">
            <a:avLst/>
          </a:prstGeom>
          <a:solidFill>
            <a:schemeClr val="bg2">
              <a:lumMod val="90000"/>
            </a:schemeClr>
          </a:solidFill>
          <a:ln w="9525">
            <a:solidFill>
              <a:schemeClr val="tx1"/>
            </a:solidFill>
          </a:ln>
        </p:spPr>
        <p:txBody>
          <a:bodyPr wrap="square" rtlCol="0">
            <a:spAutoFit/>
          </a:bodyPr>
          <a:lstStyle/>
          <a:p>
            <a:r>
              <a:rPr lang="en-US" sz="2000"/>
              <a:t>Evaluate all available models from OpenAI. </a:t>
            </a:r>
          </a:p>
        </p:txBody>
      </p:sp>
      <p:sp>
        <p:nvSpPr>
          <p:cNvPr id="9" name="Right Brace 8">
            <a:extLst>
              <a:ext uri="{FF2B5EF4-FFF2-40B4-BE49-F238E27FC236}">
                <a16:creationId xmlns:a16="http://schemas.microsoft.com/office/drawing/2014/main" id="{BEA5CF0A-F591-C7EA-5251-3BEE44E53D3B}"/>
              </a:ext>
            </a:extLst>
          </p:cNvPr>
          <p:cNvSpPr/>
          <p:nvPr/>
        </p:nvSpPr>
        <p:spPr>
          <a:xfrm>
            <a:off x="10683361" y="1652310"/>
            <a:ext cx="259422" cy="1138515"/>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TextBox 9">
            <a:extLst>
              <a:ext uri="{FF2B5EF4-FFF2-40B4-BE49-F238E27FC236}">
                <a16:creationId xmlns:a16="http://schemas.microsoft.com/office/drawing/2014/main" id="{A74F84A6-2897-333F-67FF-8DAC67C6DFA9}"/>
              </a:ext>
            </a:extLst>
          </p:cNvPr>
          <p:cNvSpPr txBox="1"/>
          <p:nvPr/>
        </p:nvSpPr>
        <p:spPr>
          <a:xfrm>
            <a:off x="10884560" y="1844807"/>
            <a:ext cx="1349230" cy="646331"/>
          </a:xfrm>
          <a:prstGeom prst="rect">
            <a:avLst/>
          </a:prstGeom>
          <a:noFill/>
        </p:spPr>
        <p:txBody>
          <a:bodyPr wrap="square" rtlCol="0">
            <a:spAutoFit/>
          </a:bodyPr>
          <a:lstStyle/>
          <a:p>
            <a:r>
              <a:rPr lang="en-US" b="1">
                <a:solidFill>
                  <a:schemeClr val="accent1"/>
                </a:solidFill>
              </a:rPr>
              <a:t>Covariance-based</a:t>
            </a:r>
          </a:p>
        </p:txBody>
      </p:sp>
      <p:sp>
        <p:nvSpPr>
          <p:cNvPr id="11" name="Right Brace 10">
            <a:extLst>
              <a:ext uri="{FF2B5EF4-FFF2-40B4-BE49-F238E27FC236}">
                <a16:creationId xmlns:a16="http://schemas.microsoft.com/office/drawing/2014/main" id="{C25D5524-D5A1-A4E8-C01D-3C4956E423B3}"/>
              </a:ext>
            </a:extLst>
          </p:cNvPr>
          <p:cNvSpPr/>
          <p:nvPr/>
        </p:nvSpPr>
        <p:spPr>
          <a:xfrm>
            <a:off x="10679767" y="2857500"/>
            <a:ext cx="316841" cy="3781425"/>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TextBox 11">
            <a:extLst>
              <a:ext uri="{FF2B5EF4-FFF2-40B4-BE49-F238E27FC236}">
                <a16:creationId xmlns:a16="http://schemas.microsoft.com/office/drawing/2014/main" id="{629068F1-D97B-4DA6-76E4-F2DA1A3A17CD}"/>
              </a:ext>
            </a:extLst>
          </p:cNvPr>
          <p:cNvSpPr txBox="1"/>
          <p:nvPr/>
        </p:nvSpPr>
        <p:spPr>
          <a:xfrm>
            <a:off x="10952306" y="4486959"/>
            <a:ext cx="1349230" cy="646331"/>
          </a:xfrm>
          <a:prstGeom prst="rect">
            <a:avLst/>
          </a:prstGeom>
          <a:noFill/>
        </p:spPr>
        <p:txBody>
          <a:bodyPr wrap="square" rtlCol="0">
            <a:spAutoFit/>
          </a:bodyPr>
          <a:lstStyle/>
          <a:p>
            <a:r>
              <a:rPr lang="en-US" b="1">
                <a:solidFill>
                  <a:schemeClr val="accent1"/>
                </a:solidFill>
              </a:rPr>
              <a:t>Knowledge-based</a:t>
            </a:r>
          </a:p>
        </p:txBody>
      </p:sp>
    </p:spTree>
    <p:extLst>
      <p:ext uri="{BB962C8B-B14F-4D97-AF65-F5344CB8AC3E}">
        <p14:creationId xmlns:p14="http://schemas.microsoft.com/office/powerpoint/2010/main" val="2156835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hidden"/>
                                      </p:to>
                                    </p:set>
                                  </p:childTnLst>
                                </p:cTn>
                              </p:par>
                              <p:par>
                                <p:cTn id="15" presetID="1" presetClass="entr" presetSubtype="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p:bldP spid="3" grpId="0"/>
      <p:bldP spid="8" grpId="0" animBg="1"/>
      <p:bldP spid="9" grpId="0" animBg="1"/>
      <p:bldP spid="10" grpId="0"/>
      <p:bldP spid="11" grpId="0" animBg="1"/>
      <p:bldP spid="12"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85327A-406C-476B-8AD3-F73E0CB1716F}"/>
              </a:ext>
            </a:extLst>
          </p:cNvPr>
          <p:cNvSpPr>
            <a:spLocks noGrp="1"/>
          </p:cNvSpPr>
          <p:nvPr>
            <p:ph type="title"/>
          </p:nvPr>
        </p:nvSpPr>
        <p:spPr>
          <a:xfrm>
            <a:off x="793940" y="157061"/>
            <a:ext cx="10559860" cy="1365114"/>
          </a:xfrm>
        </p:spPr>
        <p:txBody>
          <a:bodyPr/>
          <a:lstStyle/>
          <a:p>
            <a:r>
              <a:rPr lang="en-US"/>
              <a:t>Still LLMs need specific instructions</a:t>
            </a:r>
          </a:p>
        </p:txBody>
      </p:sp>
      <p:grpSp>
        <p:nvGrpSpPr>
          <p:cNvPr id="8" name="Group 7">
            <a:extLst>
              <a:ext uri="{FF2B5EF4-FFF2-40B4-BE49-F238E27FC236}">
                <a16:creationId xmlns:a16="http://schemas.microsoft.com/office/drawing/2014/main" id="{ECF04B7C-EF0C-0793-C970-239AC03D6410}"/>
              </a:ext>
            </a:extLst>
          </p:cNvPr>
          <p:cNvGrpSpPr/>
          <p:nvPr/>
        </p:nvGrpSpPr>
        <p:grpSpPr>
          <a:xfrm>
            <a:off x="671123" y="1678387"/>
            <a:ext cx="5705856" cy="4791583"/>
            <a:chOff x="586334" y="1690688"/>
            <a:chExt cx="5913329" cy="4791583"/>
          </a:xfrm>
        </p:grpSpPr>
        <p:pic>
          <p:nvPicPr>
            <p:cNvPr id="7" name="Picture 6">
              <a:extLst>
                <a:ext uri="{FF2B5EF4-FFF2-40B4-BE49-F238E27FC236}">
                  <a16:creationId xmlns:a16="http://schemas.microsoft.com/office/drawing/2014/main" id="{85A499B1-4502-069E-9862-BE37EAF4B3F8}"/>
                </a:ext>
              </a:extLst>
            </p:cNvPr>
            <p:cNvPicPr>
              <a:picLocks noChangeAspect="1"/>
            </p:cNvPicPr>
            <p:nvPr/>
          </p:nvPicPr>
          <p:blipFill>
            <a:blip r:embed="rId3"/>
            <a:stretch>
              <a:fillRect/>
            </a:stretch>
          </p:blipFill>
          <p:spPr>
            <a:xfrm>
              <a:off x="1137479" y="1970189"/>
              <a:ext cx="5362184" cy="4512082"/>
            </a:xfrm>
            <a:prstGeom prst="rect">
              <a:avLst/>
            </a:prstGeom>
          </p:spPr>
        </p:pic>
        <p:pic>
          <p:nvPicPr>
            <p:cNvPr id="5" name="Picture 4">
              <a:extLst>
                <a:ext uri="{FF2B5EF4-FFF2-40B4-BE49-F238E27FC236}">
                  <a16:creationId xmlns:a16="http://schemas.microsoft.com/office/drawing/2014/main" id="{6080DB03-7F40-1E16-48BA-E8EBA3FA3CD1}"/>
                </a:ext>
              </a:extLst>
            </p:cNvPr>
            <p:cNvPicPr>
              <a:picLocks noChangeAspect="1"/>
            </p:cNvPicPr>
            <p:nvPr/>
          </p:nvPicPr>
          <p:blipFill>
            <a:blip r:embed="rId4"/>
            <a:stretch>
              <a:fillRect/>
            </a:stretch>
          </p:blipFill>
          <p:spPr>
            <a:xfrm>
              <a:off x="586334" y="1690688"/>
              <a:ext cx="5913329" cy="563175"/>
            </a:xfrm>
            <a:prstGeom prst="rect">
              <a:avLst/>
            </a:prstGeom>
          </p:spPr>
        </p:pic>
      </p:grpSp>
      <p:sp>
        <p:nvSpPr>
          <p:cNvPr id="4" name="TextBox 3">
            <a:extLst>
              <a:ext uri="{FF2B5EF4-FFF2-40B4-BE49-F238E27FC236}">
                <a16:creationId xmlns:a16="http://schemas.microsoft.com/office/drawing/2014/main" id="{5828B10A-8A3E-F302-C00E-88213B38E9A2}"/>
              </a:ext>
            </a:extLst>
          </p:cNvPr>
          <p:cNvSpPr txBox="1"/>
          <p:nvPr/>
        </p:nvSpPr>
        <p:spPr>
          <a:xfrm>
            <a:off x="897290" y="1340011"/>
            <a:ext cx="11082993" cy="430887"/>
          </a:xfrm>
          <a:prstGeom prst="rect">
            <a:avLst/>
          </a:prstGeom>
          <a:solidFill>
            <a:schemeClr val="bg2">
              <a:lumMod val="90000"/>
            </a:schemeClr>
          </a:solidFill>
          <a:ln w="9525">
            <a:solidFill>
              <a:schemeClr val="tx1"/>
            </a:solidFill>
          </a:ln>
        </p:spPr>
        <p:txBody>
          <a:bodyPr wrap="square" rtlCol="0">
            <a:spAutoFit/>
          </a:bodyPr>
          <a:lstStyle/>
          <a:p>
            <a:r>
              <a:rPr lang="en-US" sz="2200" b="1"/>
              <a:t>Input Pair: </a:t>
            </a:r>
            <a:r>
              <a:rPr lang="en-US" sz="2200"/>
              <a:t>Ozone concentration, Radiation </a:t>
            </a:r>
          </a:p>
        </p:txBody>
      </p:sp>
      <p:pic>
        <p:nvPicPr>
          <p:cNvPr id="10" name="Picture 9">
            <a:extLst>
              <a:ext uri="{FF2B5EF4-FFF2-40B4-BE49-F238E27FC236}">
                <a16:creationId xmlns:a16="http://schemas.microsoft.com/office/drawing/2014/main" id="{C6AE12C4-6A23-341B-ABDB-E1B56720B160}"/>
              </a:ext>
            </a:extLst>
          </p:cNvPr>
          <p:cNvPicPr>
            <a:picLocks noChangeAspect="1"/>
          </p:cNvPicPr>
          <p:nvPr/>
        </p:nvPicPr>
        <p:blipFill>
          <a:blip r:embed="rId5"/>
          <a:stretch>
            <a:fillRect/>
          </a:stretch>
        </p:blipFill>
        <p:spPr>
          <a:xfrm>
            <a:off x="6671225" y="1839503"/>
            <a:ext cx="5696995" cy="4791456"/>
          </a:xfrm>
          <a:prstGeom prst="rect">
            <a:avLst/>
          </a:prstGeom>
        </p:spPr>
      </p:pic>
      <p:cxnSp>
        <p:nvCxnSpPr>
          <p:cNvPr id="12" name="Straight Connector 11">
            <a:extLst>
              <a:ext uri="{FF2B5EF4-FFF2-40B4-BE49-F238E27FC236}">
                <a16:creationId xmlns:a16="http://schemas.microsoft.com/office/drawing/2014/main" id="{5B3E126C-3FB1-DE8E-0A23-AC4852D86039}"/>
              </a:ext>
            </a:extLst>
          </p:cNvPr>
          <p:cNvCxnSpPr/>
          <p:nvPr/>
        </p:nvCxnSpPr>
        <p:spPr>
          <a:xfrm>
            <a:off x="9269935" y="2414673"/>
            <a:ext cx="2846527"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5BBBB41B-9B1A-8F4E-B78C-CEE06F65779D}"/>
              </a:ext>
            </a:extLst>
          </p:cNvPr>
          <p:cNvCxnSpPr>
            <a:cxnSpLocks/>
          </p:cNvCxnSpPr>
          <p:nvPr/>
        </p:nvCxnSpPr>
        <p:spPr>
          <a:xfrm>
            <a:off x="7084318" y="2714910"/>
            <a:ext cx="4189632"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45D9903-4018-6B13-0DDB-366B48903F6F}"/>
              </a:ext>
            </a:extLst>
          </p:cNvPr>
          <p:cNvCxnSpPr>
            <a:cxnSpLocks/>
          </p:cNvCxnSpPr>
          <p:nvPr/>
        </p:nvCxnSpPr>
        <p:spPr>
          <a:xfrm>
            <a:off x="8002368" y="5796675"/>
            <a:ext cx="4189632"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839E73CC-34EF-DB3F-EE2D-8CDD71C08DF7}"/>
              </a:ext>
            </a:extLst>
          </p:cNvPr>
          <p:cNvCxnSpPr>
            <a:cxnSpLocks/>
          </p:cNvCxnSpPr>
          <p:nvPr/>
        </p:nvCxnSpPr>
        <p:spPr>
          <a:xfrm>
            <a:off x="7214816" y="6108776"/>
            <a:ext cx="4727138"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7A06998A-63B5-660E-9F7F-399E168D67AE}"/>
              </a:ext>
            </a:extLst>
          </p:cNvPr>
          <p:cNvCxnSpPr>
            <a:cxnSpLocks/>
          </p:cNvCxnSpPr>
          <p:nvPr/>
        </p:nvCxnSpPr>
        <p:spPr>
          <a:xfrm>
            <a:off x="1470157" y="5855992"/>
            <a:ext cx="4727138"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1E3BFEA4-113C-31BA-BA75-B5BC09FC8B3D}"/>
              </a:ext>
            </a:extLst>
          </p:cNvPr>
          <p:cNvCxnSpPr>
            <a:cxnSpLocks/>
          </p:cNvCxnSpPr>
          <p:nvPr/>
        </p:nvCxnSpPr>
        <p:spPr>
          <a:xfrm>
            <a:off x="5166082" y="5576745"/>
            <a:ext cx="1043074"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D2C0FEB6-8DF1-A5B0-89CF-E687939B83E7}"/>
              </a:ext>
            </a:extLst>
          </p:cNvPr>
          <p:cNvCxnSpPr>
            <a:cxnSpLocks/>
          </p:cNvCxnSpPr>
          <p:nvPr/>
        </p:nvCxnSpPr>
        <p:spPr>
          <a:xfrm>
            <a:off x="1513961" y="6133415"/>
            <a:ext cx="769301" cy="0"/>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1173998"/>
      </p:ext>
    </p:extLst>
  </p:cSld>
  <p:clrMapOvr>
    <a:masterClrMapping/>
  </p:clrMapOvr>
  <p:extLst>
    <p:ext uri="{6950BFC3-D8DA-4A85-94F7-54DA5524770B}">
      <p188:commentRel xmlns:p188="http://schemas.microsoft.com/office/powerpoint/2018/8/main" r:id="rId2"/>
    </p:ext>
  </p:extLs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B3515C-E29C-617F-6893-A781AFF50D3C}"/>
              </a:ext>
            </a:extLst>
          </p:cNvPr>
          <p:cNvSpPr>
            <a:spLocks noGrp="1"/>
          </p:cNvSpPr>
          <p:nvPr>
            <p:ph type="title"/>
          </p:nvPr>
        </p:nvSpPr>
        <p:spPr/>
        <p:txBody>
          <a:bodyPr/>
          <a:lstStyle/>
          <a:p>
            <a:r>
              <a:rPr lang="en-US"/>
              <a:t>Similar results on a neuropathic pain dataset</a:t>
            </a:r>
          </a:p>
        </p:txBody>
      </p:sp>
      <p:pic>
        <p:nvPicPr>
          <p:cNvPr id="5" name="Picture 4">
            <a:extLst>
              <a:ext uri="{FF2B5EF4-FFF2-40B4-BE49-F238E27FC236}">
                <a16:creationId xmlns:a16="http://schemas.microsoft.com/office/drawing/2014/main" id="{21F2F3CC-6E32-5A6D-6D5A-59CC498E95E0}"/>
              </a:ext>
            </a:extLst>
          </p:cNvPr>
          <p:cNvPicPr>
            <a:picLocks noChangeAspect="1"/>
          </p:cNvPicPr>
          <p:nvPr/>
        </p:nvPicPr>
        <p:blipFill>
          <a:blip r:embed="rId3"/>
          <a:stretch>
            <a:fillRect/>
          </a:stretch>
        </p:blipFill>
        <p:spPr>
          <a:xfrm>
            <a:off x="768015" y="1661845"/>
            <a:ext cx="6175667" cy="4831030"/>
          </a:xfrm>
          <a:prstGeom prst="rect">
            <a:avLst/>
          </a:prstGeom>
        </p:spPr>
      </p:pic>
      <p:pic>
        <p:nvPicPr>
          <p:cNvPr id="7" name="Picture 6">
            <a:extLst>
              <a:ext uri="{FF2B5EF4-FFF2-40B4-BE49-F238E27FC236}">
                <a16:creationId xmlns:a16="http://schemas.microsoft.com/office/drawing/2014/main" id="{B3A54E76-C6C9-3153-742B-B4211A76314E}"/>
              </a:ext>
            </a:extLst>
          </p:cNvPr>
          <p:cNvPicPr>
            <a:picLocks noChangeAspect="1"/>
          </p:cNvPicPr>
          <p:nvPr/>
        </p:nvPicPr>
        <p:blipFill rotWithShape="1">
          <a:blip r:embed="rId4"/>
          <a:srcRect b="29785"/>
          <a:stretch/>
        </p:blipFill>
        <p:spPr>
          <a:xfrm>
            <a:off x="6978868" y="1716415"/>
            <a:ext cx="5320960" cy="4925305"/>
          </a:xfrm>
          <a:prstGeom prst="rect">
            <a:avLst/>
          </a:prstGeom>
        </p:spPr>
      </p:pic>
      <p:sp>
        <p:nvSpPr>
          <p:cNvPr id="8" name="TextBox 7">
            <a:extLst>
              <a:ext uri="{FF2B5EF4-FFF2-40B4-BE49-F238E27FC236}">
                <a16:creationId xmlns:a16="http://schemas.microsoft.com/office/drawing/2014/main" id="{7CD5E22C-18C7-4352-DFA0-1AEF4C8F266D}"/>
              </a:ext>
            </a:extLst>
          </p:cNvPr>
          <p:cNvSpPr txBox="1"/>
          <p:nvPr/>
        </p:nvSpPr>
        <p:spPr>
          <a:xfrm>
            <a:off x="872094" y="1464717"/>
            <a:ext cx="10905597" cy="430887"/>
          </a:xfrm>
          <a:prstGeom prst="rect">
            <a:avLst/>
          </a:prstGeom>
          <a:solidFill>
            <a:schemeClr val="bg2">
              <a:lumMod val="90000"/>
            </a:schemeClr>
          </a:solidFill>
          <a:ln w="9525">
            <a:solidFill>
              <a:schemeClr val="tx1"/>
            </a:solidFill>
          </a:ln>
        </p:spPr>
        <p:txBody>
          <a:bodyPr wrap="square" rtlCol="0">
            <a:spAutoFit/>
          </a:bodyPr>
          <a:lstStyle>
            <a:defPPr>
              <a:defRPr lang="en-US"/>
            </a:defPPr>
            <a:lvl1pPr>
              <a:defRPr sz="2200" b="1"/>
            </a:lvl1pPr>
          </a:lstStyle>
          <a:p>
            <a:r>
              <a:rPr lang="en-US" b="0"/>
              <a:t>221 nodes &amp; 475 edges about neuropathic pain diagnosis </a:t>
            </a:r>
            <a:r>
              <a:rPr lang="en-US" sz="1800" b="0"/>
              <a:t>[Tu et al. 2019].</a:t>
            </a:r>
            <a:r>
              <a:rPr lang="en-US" b="0"/>
              <a:t> Use all edges as pairs. </a:t>
            </a:r>
          </a:p>
        </p:txBody>
      </p:sp>
    </p:spTree>
    <p:extLst>
      <p:ext uri="{BB962C8B-B14F-4D97-AF65-F5344CB8AC3E}">
        <p14:creationId xmlns:p14="http://schemas.microsoft.com/office/powerpoint/2010/main" val="4007828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6950BFC3-D8DA-4A85-94F7-54DA5524770B}">
      <p188:commentRel xmlns:p188="http://schemas.microsoft.com/office/powerpoint/2018/8/main" r:id="rId2"/>
    </p:ext>
  </p:extLs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8C0063-F8C2-7BA3-9CA4-D88E8B0F20A4}"/>
              </a:ext>
            </a:extLst>
          </p:cNvPr>
          <p:cNvSpPr>
            <a:spLocks noGrp="1"/>
          </p:cNvSpPr>
          <p:nvPr>
            <p:ph type="title"/>
          </p:nvPr>
        </p:nvSpPr>
        <p:spPr>
          <a:xfrm>
            <a:off x="838199" y="-43387"/>
            <a:ext cx="11192934" cy="1325563"/>
          </a:xfrm>
        </p:spPr>
        <p:txBody>
          <a:bodyPr/>
          <a:lstStyle/>
          <a:p>
            <a:r>
              <a:rPr lang="en-US" b="1" dirty="0"/>
              <a:t>Example: </a:t>
            </a:r>
            <a:r>
              <a:rPr lang="en-US" dirty="0"/>
              <a:t>“Incorrect”, but plausible LLM answer</a:t>
            </a:r>
          </a:p>
        </p:txBody>
      </p:sp>
      <p:sp>
        <p:nvSpPr>
          <p:cNvPr id="3" name="Content Placeholder 2">
            <a:extLst>
              <a:ext uri="{FF2B5EF4-FFF2-40B4-BE49-F238E27FC236}">
                <a16:creationId xmlns:a16="http://schemas.microsoft.com/office/drawing/2014/main" id="{D532029C-80F4-DDCB-38AB-FFBB24680248}"/>
              </a:ext>
            </a:extLst>
          </p:cNvPr>
          <p:cNvSpPr>
            <a:spLocks noGrp="1"/>
          </p:cNvSpPr>
          <p:nvPr>
            <p:ph idx="1"/>
          </p:nvPr>
        </p:nvSpPr>
        <p:spPr>
          <a:xfrm>
            <a:off x="897290" y="1538289"/>
            <a:ext cx="5860144" cy="5367888"/>
          </a:xfrm>
        </p:spPr>
        <p:txBody>
          <a:bodyPr>
            <a:normAutofit/>
          </a:bodyPr>
          <a:lstStyle/>
          <a:p>
            <a:pPr marL="0" indent="0">
              <a:buNone/>
            </a:pPr>
            <a:r>
              <a:rPr lang="en-US" sz="2400" b="1"/>
              <a:t>Neuropathic Pain dataset: </a:t>
            </a:r>
            <a:r>
              <a:rPr lang="en-US" sz="2400"/>
              <a:t>L5 Radiculopathy causes Obesity.</a:t>
            </a:r>
          </a:p>
          <a:p>
            <a:pPr marL="0" indent="0">
              <a:buNone/>
            </a:pPr>
            <a:r>
              <a:rPr lang="en-US" sz="2400" b="1"/>
              <a:t>LLM (gpt-3.5-turbo): </a:t>
            </a:r>
            <a:r>
              <a:rPr lang="en-US" sz="2400"/>
              <a:t>Obesity causes L5 Radiculopathy. </a:t>
            </a:r>
          </a:p>
          <a:p>
            <a:pPr marL="0" indent="0">
              <a:buNone/>
            </a:pPr>
            <a:endParaRPr lang="en-US" sz="2400"/>
          </a:p>
          <a:p>
            <a:pPr marL="0" indent="0">
              <a:buNone/>
            </a:pPr>
            <a:r>
              <a:rPr lang="en-US" sz="2400" b="1"/>
              <a:t>Medical Literature: </a:t>
            </a:r>
            <a:r>
              <a:rPr lang="en-US" sz="2400"/>
              <a:t>Obesity may be a risk factor for radiculopathy </a:t>
            </a:r>
            <a:r>
              <a:rPr lang="en-US" sz="1800">
                <a:solidFill>
                  <a:schemeClr val="accent1"/>
                </a:solidFill>
              </a:rPr>
              <a:t>[</a:t>
            </a:r>
            <a:r>
              <a:rPr lang="fr-FR" sz="1800">
                <a:solidFill>
                  <a:schemeClr val="accent1"/>
                </a:solidFill>
              </a:rPr>
              <a:t>Atchison &amp; Vincent, 2012; Tomic et al.,2009]</a:t>
            </a:r>
            <a:r>
              <a:rPr lang="en-US" sz="1800">
                <a:solidFill>
                  <a:schemeClr val="accent1"/>
                </a:solidFill>
              </a:rPr>
              <a:t> </a:t>
            </a:r>
            <a:endParaRPr lang="en-US" sz="2400">
              <a:solidFill>
                <a:schemeClr val="accent1"/>
              </a:solidFill>
            </a:endParaRPr>
          </a:p>
        </p:txBody>
      </p:sp>
      <p:pic>
        <p:nvPicPr>
          <p:cNvPr id="5" name="Picture 4">
            <a:extLst>
              <a:ext uri="{FF2B5EF4-FFF2-40B4-BE49-F238E27FC236}">
                <a16:creationId xmlns:a16="http://schemas.microsoft.com/office/drawing/2014/main" id="{24886F4A-DBD8-B9BB-FF9B-59FE58C192E0}"/>
              </a:ext>
            </a:extLst>
          </p:cNvPr>
          <p:cNvPicPr>
            <a:picLocks noChangeAspect="1"/>
          </p:cNvPicPr>
          <p:nvPr/>
        </p:nvPicPr>
        <p:blipFill rotWithShape="1">
          <a:blip r:embed="rId2"/>
          <a:srcRect b="2055"/>
          <a:stretch/>
        </p:blipFill>
        <p:spPr>
          <a:xfrm>
            <a:off x="7152779" y="1482924"/>
            <a:ext cx="4120617" cy="5289352"/>
          </a:xfrm>
          <a:prstGeom prst="rect">
            <a:avLst/>
          </a:prstGeom>
        </p:spPr>
      </p:pic>
      <p:sp>
        <p:nvSpPr>
          <p:cNvPr id="4" name="TextBox 3">
            <a:extLst>
              <a:ext uri="{FF2B5EF4-FFF2-40B4-BE49-F238E27FC236}">
                <a16:creationId xmlns:a16="http://schemas.microsoft.com/office/drawing/2014/main" id="{C9B8E066-45A0-F425-8190-DCEDAEC560F1}"/>
              </a:ext>
            </a:extLst>
          </p:cNvPr>
          <p:cNvSpPr txBox="1"/>
          <p:nvPr/>
        </p:nvSpPr>
        <p:spPr>
          <a:xfrm>
            <a:off x="897290" y="1006629"/>
            <a:ext cx="10156473" cy="430887"/>
          </a:xfrm>
          <a:prstGeom prst="rect">
            <a:avLst/>
          </a:prstGeom>
          <a:solidFill>
            <a:schemeClr val="bg2">
              <a:lumMod val="90000"/>
            </a:schemeClr>
          </a:solidFill>
          <a:ln w="9525">
            <a:solidFill>
              <a:schemeClr val="tx1"/>
            </a:solidFill>
          </a:ln>
        </p:spPr>
        <p:txBody>
          <a:bodyPr wrap="square" rtlCol="0">
            <a:spAutoFit/>
          </a:bodyPr>
          <a:lstStyle/>
          <a:p>
            <a:r>
              <a:rPr lang="en-US" sz="2200" b="1"/>
              <a:t>Input Pair:</a:t>
            </a:r>
            <a:r>
              <a:rPr lang="en-US" sz="2200"/>
              <a:t> L5 Radiculopathy, Obesity </a:t>
            </a:r>
          </a:p>
        </p:txBody>
      </p:sp>
      <p:cxnSp>
        <p:nvCxnSpPr>
          <p:cNvPr id="7" name="Straight Connector 6">
            <a:extLst>
              <a:ext uri="{FF2B5EF4-FFF2-40B4-BE49-F238E27FC236}">
                <a16:creationId xmlns:a16="http://schemas.microsoft.com/office/drawing/2014/main" id="{5B7BE6FC-D5D8-2ABC-6F9B-31E0A8358533}"/>
              </a:ext>
            </a:extLst>
          </p:cNvPr>
          <p:cNvCxnSpPr/>
          <p:nvPr/>
        </p:nvCxnSpPr>
        <p:spPr>
          <a:xfrm>
            <a:off x="9991725" y="5091113"/>
            <a:ext cx="1062038"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88918247-E24E-3984-3BCC-A68C256DB6E8}"/>
              </a:ext>
            </a:extLst>
          </p:cNvPr>
          <p:cNvCxnSpPr>
            <a:cxnSpLocks/>
          </p:cNvCxnSpPr>
          <p:nvPr/>
        </p:nvCxnSpPr>
        <p:spPr>
          <a:xfrm flipV="1">
            <a:off x="7558090" y="5275983"/>
            <a:ext cx="2914650" cy="24676"/>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385882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C4FA4-F80F-6EB0-CE38-2F25021544F2}"/>
              </a:ext>
            </a:extLst>
          </p:cNvPr>
          <p:cNvSpPr>
            <a:spLocks noGrp="1"/>
          </p:cNvSpPr>
          <p:nvPr>
            <p:ph type="title"/>
          </p:nvPr>
        </p:nvSpPr>
        <p:spPr>
          <a:xfrm>
            <a:off x="838199" y="365125"/>
            <a:ext cx="10696575" cy="1325563"/>
          </a:xfrm>
        </p:spPr>
        <p:txBody>
          <a:bodyPr/>
          <a:lstStyle/>
          <a:p>
            <a:r>
              <a:rPr lang="en-US" b="1"/>
              <a:t>Full graph discovery: </a:t>
            </a:r>
            <a:r>
              <a:rPr lang="en-US"/>
              <a:t>Neuropathic pain dataset</a:t>
            </a:r>
          </a:p>
        </p:txBody>
      </p:sp>
      <p:sp>
        <p:nvSpPr>
          <p:cNvPr id="3" name="Content Placeholder 2">
            <a:extLst>
              <a:ext uri="{FF2B5EF4-FFF2-40B4-BE49-F238E27FC236}">
                <a16:creationId xmlns:a16="http://schemas.microsoft.com/office/drawing/2014/main" id="{9C357A3E-319A-8140-67ED-8F2FD61C2A94}"/>
              </a:ext>
            </a:extLst>
          </p:cNvPr>
          <p:cNvSpPr>
            <a:spLocks noGrp="1"/>
          </p:cNvSpPr>
          <p:nvPr>
            <p:ph idx="1"/>
          </p:nvPr>
        </p:nvSpPr>
        <p:spPr>
          <a:xfrm>
            <a:off x="838200" y="1479115"/>
            <a:ext cx="10515600" cy="4351338"/>
          </a:xfrm>
        </p:spPr>
        <p:txBody>
          <a:bodyPr/>
          <a:lstStyle/>
          <a:p>
            <a:r>
              <a:rPr lang="en-US"/>
              <a:t>Use a 100 pair subsample </a:t>
            </a:r>
            <a:r>
              <a:rPr lang="en-US" sz="2000">
                <a:solidFill>
                  <a:schemeClr val="accent1"/>
                </a:solidFill>
              </a:rPr>
              <a:t>[Tu et al. 2023]</a:t>
            </a:r>
          </a:p>
          <a:p>
            <a:pPr lvl="1"/>
            <a:r>
              <a:rPr lang="en-US"/>
              <a:t>50 correct edges, 50 non-existent edges</a:t>
            </a:r>
          </a:p>
          <a:p>
            <a:pPr lvl="1"/>
            <a:r>
              <a:rPr lang="en-US"/>
              <a:t>Need to infer existence + direction of an edge</a:t>
            </a:r>
          </a:p>
          <a:p>
            <a:pPr lvl="1"/>
            <a:endParaRPr lang="en-US"/>
          </a:p>
        </p:txBody>
      </p:sp>
      <p:pic>
        <p:nvPicPr>
          <p:cNvPr id="5" name="Picture 4">
            <a:extLst>
              <a:ext uri="{FF2B5EF4-FFF2-40B4-BE49-F238E27FC236}">
                <a16:creationId xmlns:a16="http://schemas.microsoft.com/office/drawing/2014/main" id="{C34F2931-A326-CA57-54B1-7F9E8AE46135}"/>
              </a:ext>
            </a:extLst>
          </p:cNvPr>
          <p:cNvPicPr>
            <a:picLocks noChangeAspect="1"/>
          </p:cNvPicPr>
          <p:nvPr/>
        </p:nvPicPr>
        <p:blipFill>
          <a:blip r:embed="rId2"/>
          <a:stretch>
            <a:fillRect/>
          </a:stretch>
        </p:blipFill>
        <p:spPr>
          <a:xfrm>
            <a:off x="838199" y="2797459"/>
            <a:ext cx="7940041" cy="3934340"/>
          </a:xfrm>
          <a:prstGeom prst="rect">
            <a:avLst/>
          </a:prstGeom>
        </p:spPr>
      </p:pic>
      <p:pic>
        <p:nvPicPr>
          <p:cNvPr id="1026" name="Picture 2">
            <a:extLst>
              <a:ext uri="{FF2B5EF4-FFF2-40B4-BE49-F238E27FC236}">
                <a16:creationId xmlns:a16="http://schemas.microsoft.com/office/drawing/2014/main" id="{7C685DB6-390E-AAA5-ABA7-7A63AA8202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20510" y="1848447"/>
            <a:ext cx="3192482" cy="227786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F044DF1-3F80-8821-60D2-A502BF63E36F}"/>
              </a:ext>
            </a:extLst>
          </p:cNvPr>
          <p:cNvSpPr txBox="1"/>
          <p:nvPr/>
        </p:nvSpPr>
        <p:spPr>
          <a:xfrm>
            <a:off x="9360619" y="1479115"/>
            <a:ext cx="2169393" cy="369332"/>
          </a:xfrm>
          <a:prstGeom prst="rect">
            <a:avLst/>
          </a:prstGeom>
          <a:solidFill>
            <a:schemeClr val="bg2">
              <a:lumMod val="90000"/>
            </a:schemeClr>
          </a:solidFill>
        </p:spPr>
        <p:txBody>
          <a:bodyPr wrap="square" rtlCol="0">
            <a:spAutoFit/>
          </a:bodyPr>
          <a:lstStyle/>
          <a:p>
            <a:r>
              <a:rPr lang="en-US"/>
              <a:t>Ground-truth graph</a:t>
            </a:r>
          </a:p>
        </p:txBody>
      </p:sp>
    </p:spTree>
    <p:extLst>
      <p:ext uri="{BB962C8B-B14F-4D97-AF65-F5344CB8AC3E}">
        <p14:creationId xmlns:p14="http://schemas.microsoft.com/office/powerpoint/2010/main" val="3425448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5DB16-68E9-78D5-48F5-1F407AB7B1FF}"/>
              </a:ext>
            </a:extLst>
          </p:cNvPr>
          <p:cNvSpPr>
            <a:spLocks noGrp="1"/>
          </p:cNvSpPr>
          <p:nvPr>
            <p:ph type="title"/>
          </p:nvPr>
        </p:nvSpPr>
        <p:spPr/>
        <p:txBody>
          <a:bodyPr>
            <a:normAutofit fontScale="90000"/>
          </a:bodyPr>
          <a:lstStyle/>
          <a:p>
            <a:r>
              <a:rPr lang="en-US" b="1"/>
              <a:t>Prompt matters! </a:t>
            </a:r>
            <a:r>
              <a:rPr lang="en-US"/>
              <a:t>With an improved prompt, we obtain 3x better accuracy in graph discovery</a:t>
            </a:r>
          </a:p>
        </p:txBody>
      </p:sp>
      <p:sp>
        <p:nvSpPr>
          <p:cNvPr id="3" name="Content Placeholder 2">
            <a:extLst>
              <a:ext uri="{FF2B5EF4-FFF2-40B4-BE49-F238E27FC236}">
                <a16:creationId xmlns:a16="http://schemas.microsoft.com/office/drawing/2014/main" id="{B905D510-014C-9AB0-4519-01240492BFE5}"/>
              </a:ext>
            </a:extLst>
          </p:cNvPr>
          <p:cNvSpPr>
            <a:spLocks noGrp="1"/>
          </p:cNvSpPr>
          <p:nvPr>
            <p:ph idx="1"/>
          </p:nvPr>
        </p:nvSpPr>
        <p:spPr>
          <a:xfrm>
            <a:off x="838200" y="4562373"/>
            <a:ext cx="10914246" cy="1614589"/>
          </a:xfrm>
        </p:spPr>
        <p:txBody>
          <a:bodyPr/>
          <a:lstStyle/>
          <a:p>
            <a:r>
              <a:rPr lang="en-US"/>
              <a:t>Simple use of ChatGPT resulted in</a:t>
            </a:r>
            <a:r>
              <a:rPr lang="en-US" b="1"/>
              <a:t> 0.21 F1 </a:t>
            </a:r>
            <a:r>
              <a:rPr lang="en-US"/>
              <a:t>on retrieving edges correctly.</a:t>
            </a:r>
          </a:p>
          <a:p>
            <a:r>
              <a:rPr lang="en-US"/>
              <a:t>With our single prompt, gpt-3.5-turbo (ChatGPT) obtains </a:t>
            </a:r>
            <a:r>
              <a:rPr lang="en-US" b="1"/>
              <a:t>0.68 F1.  </a:t>
            </a:r>
          </a:p>
        </p:txBody>
      </p:sp>
      <p:pic>
        <p:nvPicPr>
          <p:cNvPr id="5" name="Picture 4">
            <a:extLst>
              <a:ext uri="{FF2B5EF4-FFF2-40B4-BE49-F238E27FC236}">
                <a16:creationId xmlns:a16="http://schemas.microsoft.com/office/drawing/2014/main" id="{E4950453-185E-1FA6-0DCE-2381A8157BFF}"/>
              </a:ext>
            </a:extLst>
          </p:cNvPr>
          <p:cNvPicPr>
            <a:picLocks noChangeAspect="1"/>
          </p:cNvPicPr>
          <p:nvPr/>
        </p:nvPicPr>
        <p:blipFill>
          <a:blip r:embed="rId2"/>
          <a:stretch>
            <a:fillRect/>
          </a:stretch>
        </p:blipFill>
        <p:spPr>
          <a:xfrm>
            <a:off x="2655391" y="2122783"/>
            <a:ext cx="6649081" cy="2439591"/>
          </a:xfrm>
          <a:prstGeom prst="rect">
            <a:avLst/>
          </a:prstGeom>
        </p:spPr>
      </p:pic>
      <p:sp>
        <p:nvSpPr>
          <p:cNvPr id="6" name="Rectangle 5">
            <a:extLst>
              <a:ext uri="{FF2B5EF4-FFF2-40B4-BE49-F238E27FC236}">
                <a16:creationId xmlns:a16="http://schemas.microsoft.com/office/drawing/2014/main" id="{7088F9F0-2CE1-C135-39AC-D351F44DC67A}"/>
              </a:ext>
            </a:extLst>
          </p:cNvPr>
          <p:cNvSpPr/>
          <p:nvPr/>
        </p:nvSpPr>
        <p:spPr>
          <a:xfrm>
            <a:off x="2743201" y="3343275"/>
            <a:ext cx="6477802" cy="118109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92403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hidden"/>
                                      </p:to>
                                    </p:set>
                                  </p:childTnLst>
                                </p:cTn>
                              </p:par>
                              <p:par>
                                <p:cTn id="7" presetID="1"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018896D-0EBE-7E71-EC03-CFCCFAF5A92C}"/>
              </a:ext>
            </a:extLst>
          </p:cNvPr>
          <p:cNvPicPr>
            <a:picLocks noChangeAspect="1"/>
          </p:cNvPicPr>
          <p:nvPr/>
        </p:nvPicPr>
        <p:blipFill>
          <a:blip r:embed="rId2"/>
          <a:stretch>
            <a:fillRect/>
          </a:stretch>
        </p:blipFill>
        <p:spPr>
          <a:xfrm>
            <a:off x="732624" y="3330341"/>
            <a:ext cx="10091785" cy="3527659"/>
          </a:xfrm>
          <a:prstGeom prst="rect">
            <a:avLst/>
          </a:prstGeom>
        </p:spPr>
      </p:pic>
      <p:sp>
        <p:nvSpPr>
          <p:cNvPr id="2" name="Title 1">
            <a:extLst>
              <a:ext uri="{FF2B5EF4-FFF2-40B4-BE49-F238E27FC236}">
                <a16:creationId xmlns:a16="http://schemas.microsoft.com/office/drawing/2014/main" id="{00888B64-F167-A080-79B0-613573D0C148}"/>
              </a:ext>
            </a:extLst>
          </p:cNvPr>
          <p:cNvSpPr>
            <a:spLocks noGrp="1"/>
          </p:cNvSpPr>
          <p:nvPr>
            <p:ph type="title"/>
          </p:nvPr>
        </p:nvSpPr>
        <p:spPr>
          <a:xfrm>
            <a:off x="838200" y="365125"/>
            <a:ext cx="11353800" cy="1325563"/>
          </a:xfrm>
        </p:spPr>
        <p:txBody>
          <a:bodyPr>
            <a:normAutofit fontScale="90000"/>
          </a:bodyPr>
          <a:lstStyle/>
          <a:p>
            <a:r>
              <a:rPr lang="en-US"/>
              <a:t>On an atmospheric science dataset, LLMs obtain higher accuracy than recent deep learning algorithms</a:t>
            </a:r>
          </a:p>
        </p:txBody>
      </p:sp>
      <p:sp>
        <p:nvSpPr>
          <p:cNvPr id="3" name="Content Placeholder 2">
            <a:extLst>
              <a:ext uri="{FF2B5EF4-FFF2-40B4-BE49-F238E27FC236}">
                <a16:creationId xmlns:a16="http://schemas.microsoft.com/office/drawing/2014/main" id="{7BBD5B83-CE80-DD3A-B42A-23ED704511A2}"/>
              </a:ext>
            </a:extLst>
          </p:cNvPr>
          <p:cNvSpPr>
            <a:spLocks noGrp="1"/>
          </p:cNvSpPr>
          <p:nvPr>
            <p:ph idx="1"/>
          </p:nvPr>
        </p:nvSpPr>
        <p:spPr/>
        <p:txBody>
          <a:bodyPr>
            <a:normAutofit/>
          </a:bodyPr>
          <a:lstStyle/>
          <a:p>
            <a:pPr marL="0" indent="0">
              <a:buNone/>
            </a:pPr>
            <a:r>
              <a:rPr lang="en-US" sz="2400" b="1"/>
              <a:t>Arctic sea ice dataset: </a:t>
            </a:r>
            <a:r>
              <a:rPr lang="en-US" sz="2400"/>
              <a:t>12 variable, 48 edges graph on the drivers of sea ice thickness in the Arctic region. </a:t>
            </a:r>
          </a:p>
          <a:p>
            <a:pPr marL="0" indent="0">
              <a:buNone/>
            </a:pPr>
            <a:r>
              <a:rPr lang="en-US" sz="2400" b="1"/>
              <a:t>Variables: </a:t>
            </a:r>
            <a:r>
              <a:rPr lang="en-US" sz="2400"/>
              <a:t>Total cloud water path, sea level pressure, geopotential height, meridional and zonal wind at 10m, net shortwave and longwave flux at surface, etc.</a:t>
            </a:r>
          </a:p>
        </p:txBody>
      </p:sp>
    </p:spTree>
    <p:extLst>
      <p:ext uri="{BB962C8B-B14F-4D97-AF65-F5344CB8AC3E}">
        <p14:creationId xmlns:p14="http://schemas.microsoft.com/office/powerpoint/2010/main" val="386915445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9C011-6BC1-95D4-3A59-AFB4751D8E9D}"/>
              </a:ext>
            </a:extLst>
          </p:cNvPr>
          <p:cNvSpPr>
            <a:spLocks noGrp="1"/>
          </p:cNvSpPr>
          <p:nvPr>
            <p:ph type="title"/>
          </p:nvPr>
        </p:nvSpPr>
        <p:spPr/>
        <p:txBody>
          <a:bodyPr/>
          <a:lstStyle/>
          <a:p>
            <a:r>
              <a:rPr lang="en-US" b="1"/>
              <a:t>Construct Validity: Is Benchmark Memorized?</a:t>
            </a:r>
            <a:endParaRPr lang="en-US"/>
          </a:p>
        </p:txBody>
      </p:sp>
      <p:pic>
        <p:nvPicPr>
          <p:cNvPr id="4" name="Content Placeholder 7" descr="Robot Hand with solid fill">
            <a:extLst>
              <a:ext uri="{FF2B5EF4-FFF2-40B4-BE49-F238E27FC236}">
                <a16:creationId xmlns:a16="http://schemas.microsoft.com/office/drawing/2014/main" id="{F7375A9C-DF0E-1DC7-879D-1F22E598462F}"/>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5454" y="1824336"/>
            <a:ext cx="604984" cy="604984"/>
          </a:xfrm>
        </p:spPr>
      </p:pic>
      <p:sp>
        <p:nvSpPr>
          <p:cNvPr id="5" name="Rectangle 4">
            <a:extLst>
              <a:ext uri="{FF2B5EF4-FFF2-40B4-BE49-F238E27FC236}">
                <a16:creationId xmlns:a16="http://schemas.microsoft.com/office/drawing/2014/main" id="{5D352043-3170-0AF4-96CF-3B1336348B09}"/>
              </a:ext>
            </a:extLst>
          </p:cNvPr>
          <p:cNvSpPr/>
          <p:nvPr/>
        </p:nvSpPr>
        <p:spPr>
          <a:xfrm>
            <a:off x="838200" y="1983530"/>
            <a:ext cx="5120640" cy="1764554"/>
          </a:xfrm>
          <a:prstGeom prst="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a:solidFill>
                  <a:schemeClr val="tx1"/>
                </a:solidFill>
              </a:rPr>
              <a:t>You are an AI assistant that has read many sources of text from the internet. I am looking at text from the dataset, published by as . Here is the README for the dataset: I am going to list some sample rows of data, and I want you to complete each row as best as possible. I am testing your memory.</a:t>
            </a:r>
            <a:endParaRPr lang="en-US">
              <a:solidFill>
                <a:schemeClr val="tx1"/>
              </a:solidFill>
              <a:latin typeface="Segoe UI Light" panose="020B0502040204020203" pitchFamily="34" charset="0"/>
              <a:ea typeface="Verdana" panose="020B0604030504040204"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CFC51975-602E-0194-9274-9646C5CCE8A5}"/>
              </a:ext>
            </a:extLst>
          </p:cNvPr>
          <p:cNvSpPr/>
          <p:nvPr/>
        </p:nvSpPr>
        <p:spPr>
          <a:xfrm>
            <a:off x="832404" y="3987384"/>
            <a:ext cx="5126435" cy="1047750"/>
          </a:xfrm>
          <a:prstGeom prst="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a:solidFill>
                  <a:schemeClr val="tx1"/>
                </a:solidFill>
              </a:rPr>
              <a:t>pair0005 Age</a:t>
            </a:r>
            <a:endParaRPr lang="en-US">
              <a:solidFill>
                <a:schemeClr val="tx1"/>
              </a:solidFill>
              <a:latin typeface="Segoe UI Light" panose="020B0502040204020203" pitchFamily="34" charset="0"/>
              <a:cs typeface="Segoe UI Light" panose="020B0502040204020203" pitchFamily="34" charset="0"/>
            </a:endParaRPr>
          </a:p>
        </p:txBody>
      </p:sp>
      <p:sp>
        <p:nvSpPr>
          <p:cNvPr id="7" name="TextBox 6">
            <a:extLst>
              <a:ext uri="{FF2B5EF4-FFF2-40B4-BE49-F238E27FC236}">
                <a16:creationId xmlns:a16="http://schemas.microsoft.com/office/drawing/2014/main" id="{870E5F71-60E4-96C4-B41C-12D86128D7E6}"/>
              </a:ext>
            </a:extLst>
          </p:cNvPr>
          <p:cNvSpPr txBox="1"/>
          <p:nvPr/>
        </p:nvSpPr>
        <p:spPr>
          <a:xfrm>
            <a:off x="-53109" y="2405905"/>
            <a:ext cx="1009842" cy="369332"/>
          </a:xfrm>
          <a:prstGeom prst="rect">
            <a:avLst/>
          </a:prstGeom>
          <a:noFill/>
        </p:spPr>
        <p:txBody>
          <a:bodyPr wrap="square" rtlCol="0">
            <a:spAutoFit/>
          </a:bodyPr>
          <a:lstStyle/>
          <a:p>
            <a:r>
              <a:rPr lang="en-US" dirty="0"/>
              <a:t>SYSTEM</a:t>
            </a:r>
          </a:p>
        </p:txBody>
      </p:sp>
      <p:grpSp>
        <p:nvGrpSpPr>
          <p:cNvPr id="13" name="Group 12">
            <a:extLst>
              <a:ext uri="{FF2B5EF4-FFF2-40B4-BE49-F238E27FC236}">
                <a16:creationId xmlns:a16="http://schemas.microsoft.com/office/drawing/2014/main" id="{5A7AA539-16DE-37ED-A272-558D0FF907AF}"/>
              </a:ext>
            </a:extLst>
          </p:cNvPr>
          <p:cNvGrpSpPr/>
          <p:nvPr/>
        </p:nvGrpSpPr>
        <p:grpSpPr>
          <a:xfrm>
            <a:off x="12012" y="4032056"/>
            <a:ext cx="698841" cy="1079398"/>
            <a:chOff x="45253" y="2683060"/>
            <a:chExt cx="698841" cy="1079398"/>
          </a:xfrm>
        </p:grpSpPr>
        <p:pic>
          <p:nvPicPr>
            <p:cNvPr id="8" name="Graphic 7" descr="Programmer female with solid fill">
              <a:extLst>
                <a:ext uri="{FF2B5EF4-FFF2-40B4-BE49-F238E27FC236}">
                  <a16:creationId xmlns:a16="http://schemas.microsoft.com/office/drawing/2014/main" id="{F43EDC73-01C6-264E-4327-C6CBA755DD7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1796" y="2683060"/>
              <a:ext cx="652298" cy="652298"/>
            </a:xfrm>
            <a:prstGeom prst="rect">
              <a:avLst/>
            </a:prstGeom>
          </p:spPr>
        </p:pic>
        <p:sp>
          <p:nvSpPr>
            <p:cNvPr id="9" name="TextBox 8">
              <a:extLst>
                <a:ext uri="{FF2B5EF4-FFF2-40B4-BE49-F238E27FC236}">
                  <a16:creationId xmlns:a16="http://schemas.microsoft.com/office/drawing/2014/main" id="{01AB95B4-6C31-4AAD-BC92-DB72A15C4CEC}"/>
                </a:ext>
              </a:extLst>
            </p:cNvPr>
            <p:cNvSpPr txBox="1"/>
            <p:nvPr/>
          </p:nvSpPr>
          <p:spPr>
            <a:xfrm>
              <a:off x="45253" y="3393126"/>
              <a:ext cx="675185" cy="369332"/>
            </a:xfrm>
            <a:prstGeom prst="rect">
              <a:avLst/>
            </a:prstGeom>
            <a:noFill/>
          </p:spPr>
          <p:txBody>
            <a:bodyPr wrap="none" rtlCol="0">
              <a:spAutoFit/>
            </a:bodyPr>
            <a:lstStyle/>
            <a:p>
              <a:r>
                <a:rPr lang="en-US"/>
                <a:t>USER</a:t>
              </a:r>
            </a:p>
          </p:txBody>
        </p:sp>
      </p:grpSp>
      <p:grpSp>
        <p:nvGrpSpPr>
          <p:cNvPr id="15" name="Group 14">
            <a:extLst>
              <a:ext uri="{FF2B5EF4-FFF2-40B4-BE49-F238E27FC236}">
                <a16:creationId xmlns:a16="http://schemas.microsoft.com/office/drawing/2014/main" id="{2C46FF89-D42D-B5E7-85DB-1B398738E3BE}"/>
              </a:ext>
            </a:extLst>
          </p:cNvPr>
          <p:cNvGrpSpPr/>
          <p:nvPr/>
        </p:nvGrpSpPr>
        <p:grpSpPr>
          <a:xfrm>
            <a:off x="76317" y="5233133"/>
            <a:ext cx="5871873" cy="1025590"/>
            <a:chOff x="76317" y="4704499"/>
            <a:chExt cx="5871873" cy="1025590"/>
          </a:xfrm>
        </p:grpSpPr>
        <p:sp>
          <p:nvSpPr>
            <p:cNvPr id="10" name="Rectangle 9">
              <a:extLst>
                <a:ext uri="{FF2B5EF4-FFF2-40B4-BE49-F238E27FC236}">
                  <a16:creationId xmlns:a16="http://schemas.microsoft.com/office/drawing/2014/main" id="{AC00A63E-B938-0B4D-56DA-39264BAB3B9E}"/>
                </a:ext>
              </a:extLst>
            </p:cNvPr>
            <p:cNvSpPr/>
            <p:nvPr/>
          </p:nvSpPr>
          <p:spPr>
            <a:xfrm>
              <a:off x="832404" y="4745800"/>
              <a:ext cx="5115786" cy="91682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a:solidFill>
                    <a:schemeClr val="bg1"/>
                  </a:solidFill>
                </a:rPr>
                <a:t>pair0005 Age Length Abalone -&gt; </a:t>
              </a:r>
              <a:endParaRPr lang="en-US">
                <a:solidFill>
                  <a:schemeClr val="bg1"/>
                </a:solidFill>
                <a:latin typeface="Segoe UI Semilight" panose="020B0402040204020203" pitchFamily="34" charset="0"/>
                <a:cs typeface="Segoe UI Semilight" panose="020B0402040204020203" pitchFamily="34" charset="0"/>
              </a:endParaRPr>
            </a:p>
          </p:txBody>
        </p:sp>
        <p:pic>
          <p:nvPicPr>
            <p:cNvPr id="11" name="Graphic 10" descr="Processor with solid fill">
              <a:extLst>
                <a:ext uri="{FF2B5EF4-FFF2-40B4-BE49-F238E27FC236}">
                  <a16:creationId xmlns:a16="http://schemas.microsoft.com/office/drawing/2014/main" id="{424D1569-2A9A-9EDD-1691-FA48C17F112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2135" y="4704499"/>
              <a:ext cx="667198" cy="667198"/>
            </a:xfrm>
            <a:prstGeom prst="rect">
              <a:avLst/>
            </a:prstGeom>
          </p:spPr>
        </p:pic>
        <p:sp>
          <p:nvSpPr>
            <p:cNvPr id="12" name="TextBox 11">
              <a:extLst>
                <a:ext uri="{FF2B5EF4-FFF2-40B4-BE49-F238E27FC236}">
                  <a16:creationId xmlns:a16="http://schemas.microsoft.com/office/drawing/2014/main" id="{F7BE6615-B8FB-4D4B-A73E-3B4FD2A0BCA9}"/>
                </a:ext>
              </a:extLst>
            </p:cNvPr>
            <p:cNvSpPr txBox="1"/>
            <p:nvPr/>
          </p:nvSpPr>
          <p:spPr>
            <a:xfrm>
              <a:off x="76317" y="5360757"/>
              <a:ext cx="667198" cy="369332"/>
            </a:xfrm>
            <a:prstGeom prst="rect">
              <a:avLst/>
            </a:prstGeom>
            <a:noFill/>
          </p:spPr>
          <p:txBody>
            <a:bodyPr wrap="square" rtlCol="0">
              <a:spAutoFit/>
            </a:bodyPr>
            <a:lstStyle/>
            <a:p>
              <a:pPr algn="ctr"/>
              <a:r>
                <a:rPr lang="en-US"/>
                <a:t>GPT</a:t>
              </a:r>
            </a:p>
          </p:txBody>
        </p:sp>
      </p:grpSp>
      <p:graphicFrame>
        <p:nvGraphicFramePr>
          <p:cNvPr id="17" name="Table 17">
            <a:extLst>
              <a:ext uri="{FF2B5EF4-FFF2-40B4-BE49-F238E27FC236}">
                <a16:creationId xmlns:a16="http://schemas.microsoft.com/office/drawing/2014/main" id="{AE71674E-54C1-838E-8307-CA1EFB62F507}"/>
              </a:ext>
            </a:extLst>
          </p:cNvPr>
          <p:cNvGraphicFramePr>
            <a:graphicFrameLocks noGrp="1"/>
          </p:cNvGraphicFramePr>
          <p:nvPr/>
        </p:nvGraphicFramePr>
        <p:xfrm>
          <a:off x="6786564" y="2635564"/>
          <a:ext cx="4391025" cy="1112520"/>
        </p:xfrm>
        <a:graphic>
          <a:graphicData uri="http://schemas.openxmlformats.org/drawingml/2006/table">
            <a:tbl>
              <a:tblPr firstRow="1" firstCol="1" bandRow="1">
                <a:tableStyleId>{69012ECD-51FC-41F1-AA8D-1B2483CD663E}</a:tableStyleId>
              </a:tblPr>
              <a:tblGrid>
                <a:gridCol w="1463675">
                  <a:extLst>
                    <a:ext uri="{9D8B030D-6E8A-4147-A177-3AD203B41FA5}">
                      <a16:colId xmlns:a16="http://schemas.microsoft.com/office/drawing/2014/main" val="2588394761"/>
                    </a:ext>
                  </a:extLst>
                </a:gridCol>
                <a:gridCol w="1463675">
                  <a:extLst>
                    <a:ext uri="{9D8B030D-6E8A-4147-A177-3AD203B41FA5}">
                      <a16:colId xmlns:a16="http://schemas.microsoft.com/office/drawing/2014/main" val="3354560229"/>
                    </a:ext>
                  </a:extLst>
                </a:gridCol>
                <a:gridCol w="1463675">
                  <a:extLst>
                    <a:ext uri="{9D8B030D-6E8A-4147-A177-3AD203B41FA5}">
                      <a16:colId xmlns:a16="http://schemas.microsoft.com/office/drawing/2014/main" val="2481154666"/>
                    </a:ext>
                  </a:extLst>
                </a:gridCol>
              </a:tblGrid>
              <a:tr h="370840">
                <a:tc>
                  <a:txBody>
                    <a:bodyPr/>
                    <a:lstStyle/>
                    <a:p>
                      <a:endParaRPr lang="en-US"/>
                    </a:p>
                  </a:txBody>
                  <a:tcPr/>
                </a:tc>
                <a:tc>
                  <a:txBody>
                    <a:bodyPr/>
                    <a:lstStyle/>
                    <a:p>
                      <a:r>
                        <a:rPr lang="en-US"/>
                        <a:t>Cells</a:t>
                      </a:r>
                    </a:p>
                  </a:txBody>
                  <a:tcPr/>
                </a:tc>
                <a:tc>
                  <a:txBody>
                    <a:bodyPr/>
                    <a:lstStyle/>
                    <a:p>
                      <a:r>
                        <a:rPr lang="en-US"/>
                        <a:t>Rows</a:t>
                      </a:r>
                    </a:p>
                  </a:txBody>
                  <a:tcPr/>
                </a:tc>
                <a:extLst>
                  <a:ext uri="{0D108BD9-81ED-4DB2-BD59-A6C34878D82A}">
                    <a16:rowId xmlns:a16="http://schemas.microsoft.com/office/drawing/2014/main" val="1191223623"/>
                  </a:ext>
                </a:extLst>
              </a:tr>
              <a:tr h="370840">
                <a:tc>
                  <a:txBody>
                    <a:bodyPr/>
                    <a:lstStyle/>
                    <a:p>
                      <a:pPr algn="r"/>
                      <a:r>
                        <a:rPr lang="en-US" b="1"/>
                        <a:t>GPT-3.5</a:t>
                      </a:r>
                    </a:p>
                  </a:txBody>
                  <a:tcPr/>
                </a:tc>
                <a:tc>
                  <a:txBody>
                    <a:bodyPr/>
                    <a:lstStyle/>
                    <a:p>
                      <a:r>
                        <a:rPr lang="en-US"/>
                        <a:t>58.9%</a:t>
                      </a:r>
                    </a:p>
                  </a:txBody>
                  <a:tcPr/>
                </a:tc>
                <a:tc>
                  <a:txBody>
                    <a:bodyPr/>
                    <a:lstStyle/>
                    <a:p>
                      <a:r>
                        <a:rPr lang="en-US"/>
                        <a:t>19.8%</a:t>
                      </a:r>
                    </a:p>
                  </a:txBody>
                  <a:tcPr/>
                </a:tc>
                <a:extLst>
                  <a:ext uri="{0D108BD9-81ED-4DB2-BD59-A6C34878D82A}">
                    <a16:rowId xmlns:a16="http://schemas.microsoft.com/office/drawing/2014/main" val="2206404975"/>
                  </a:ext>
                </a:extLst>
              </a:tr>
              <a:tr h="370840">
                <a:tc>
                  <a:txBody>
                    <a:bodyPr/>
                    <a:lstStyle/>
                    <a:p>
                      <a:pPr algn="r"/>
                      <a:r>
                        <a:rPr lang="en-US" b="1"/>
                        <a:t>GPT-4</a:t>
                      </a:r>
                    </a:p>
                  </a:txBody>
                  <a:tcPr/>
                </a:tc>
                <a:tc>
                  <a:txBody>
                    <a:bodyPr/>
                    <a:lstStyle/>
                    <a:p>
                      <a:r>
                        <a:rPr lang="en-US"/>
                        <a:t>61%</a:t>
                      </a:r>
                    </a:p>
                  </a:txBody>
                  <a:tcPr/>
                </a:tc>
                <a:tc>
                  <a:txBody>
                    <a:bodyPr/>
                    <a:lstStyle/>
                    <a:p>
                      <a:r>
                        <a:rPr lang="en-US"/>
                        <a:t>25%</a:t>
                      </a:r>
                    </a:p>
                  </a:txBody>
                  <a:tcPr/>
                </a:tc>
                <a:extLst>
                  <a:ext uri="{0D108BD9-81ED-4DB2-BD59-A6C34878D82A}">
                    <a16:rowId xmlns:a16="http://schemas.microsoft.com/office/drawing/2014/main" val="2890054581"/>
                  </a:ext>
                </a:extLst>
              </a:tr>
            </a:tbl>
          </a:graphicData>
        </a:graphic>
      </p:graphicFrame>
      <p:sp>
        <p:nvSpPr>
          <p:cNvPr id="18" name="TextBox 17">
            <a:extLst>
              <a:ext uri="{FF2B5EF4-FFF2-40B4-BE49-F238E27FC236}">
                <a16:creationId xmlns:a16="http://schemas.microsoft.com/office/drawing/2014/main" id="{ADC6C5EC-A3D0-A3A9-1838-36FE2AABC5BD}"/>
              </a:ext>
            </a:extLst>
          </p:cNvPr>
          <p:cNvSpPr txBox="1"/>
          <p:nvPr/>
        </p:nvSpPr>
        <p:spPr>
          <a:xfrm>
            <a:off x="6786563" y="4315022"/>
            <a:ext cx="4391025" cy="646331"/>
          </a:xfrm>
          <a:prstGeom prst="rect">
            <a:avLst/>
          </a:prstGeom>
          <a:noFill/>
        </p:spPr>
        <p:txBody>
          <a:bodyPr wrap="square" rtlCol="0">
            <a:spAutoFit/>
          </a:bodyPr>
          <a:lstStyle/>
          <a:p>
            <a:r>
              <a:rPr lang="en-US" b="1"/>
              <a:t>Yes, T</a:t>
            </a:r>
            <a:r>
              <a:rPr lang="tr-TR" b="1"/>
              <a:t>ü</a:t>
            </a:r>
            <a:r>
              <a:rPr lang="en-US" b="1" err="1"/>
              <a:t>bingen</a:t>
            </a:r>
            <a:r>
              <a:rPr lang="en-US" b="1"/>
              <a:t> dataset clearly in the training dataset. </a:t>
            </a:r>
            <a:endParaRPr lang="en-US"/>
          </a:p>
        </p:txBody>
      </p:sp>
    </p:spTree>
    <p:extLst>
      <p:ext uri="{BB962C8B-B14F-4D97-AF65-F5344CB8AC3E}">
        <p14:creationId xmlns:p14="http://schemas.microsoft.com/office/powerpoint/2010/main" val="26654142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7239AB-2220-4823-8B96-6FEAA44C9967}"/>
              </a:ext>
            </a:extLst>
          </p:cNvPr>
          <p:cNvSpPr>
            <a:spLocks noGrp="1"/>
          </p:cNvSpPr>
          <p:nvPr>
            <p:ph type="title"/>
          </p:nvPr>
        </p:nvSpPr>
        <p:spPr/>
        <p:txBody>
          <a:bodyPr>
            <a:normAutofit/>
          </a:bodyPr>
          <a:lstStyle/>
          <a:p>
            <a:r>
              <a:rPr lang="en-US" b="1" dirty="0"/>
              <a:t>Section 1: The 4 Key Steps of     Causal Inference</a:t>
            </a:r>
          </a:p>
        </p:txBody>
      </p:sp>
      <p:sp>
        <p:nvSpPr>
          <p:cNvPr id="3" name="Text Placeholder 2">
            <a:extLst>
              <a:ext uri="{FF2B5EF4-FFF2-40B4-BE49-F238E27FC236}">
                <a16:creationId xmlns:a16="http://schemas.microsoft.com/office/drawing/2014/main" id="{F0E8A33B-0D93-4F88-A637-ACB78C5285F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10290137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A7FA89-5055-08BE-14B4-979FFBBF9159}"/>
              </a:ext>
            </a:extLst>
          </p:cNvPr>
          <p:cNvSpPr>
            <a:spLocks noGrp="1"/>
          </p:cNvSpPr>
          <p:nvPr>
            <p:ph type="title"/>
          </p:nvPr>
        </p:nvSpPr>
        <p:spPr/>
        <p:txBody>
          <a:bodyPr/>
          <a:lstStyle/>
          <a:p>
            <a:r>
              <a:rPr lang="en-US" b="1"/>
              <a:t>Construct Validity: What are we Measuring?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6FECEAF-B14E-CC84-FB39-7360170CE978}"/>
                  </a:ext>
                </a:extLst>
              </p:cNvPr>
              <p:cNvSpPr>
                <a:spLocks noGrp="1"/>
              </p:cNvSpPr>
              <p:nvPr>
                <p:ph idx="1"/>
              </p:nvPr>
            </p:nvSpPr>
            <p:spPr/>
            <p:txBody>
              <a:bodyPr>
                <a:normAutofit/>
              </a:bodyPr>
              <a:lstStyle/>
              <a:p>
                <a:pPr marL="0" indent="0">
                  <a:buNone/>
                </a:pPr>
                <a:r>
                  <a:rPr lang="en-US"/>
                  <a:t>Let us model knowledge-based discovery as:</a:t>
                </a:r>
              </a:p>
              <a:p>
                <a:pPr marL="0" indent="0">
                  <a:buNone/>
                </a:pPr>
                <a:endParaRPr lang="en-US"/>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𝑌</m:t>
                          </m:r>
                        </m:e>
                        <m:e>
                          <m:r>
                            <a:rPr lang="en-US" b="0" i="1" smtClean="0">
                              <a:latin typeface="Cambria Math" panose="02040503050406030204" pitchFamily="18" charset="0"/>
                            </a:rPr>
                            <m:t>𝐷</m:t>
                          </m:r>
                        </m:e>
                      </m:d>
                      <m:r>
                        <a:rPr lang="en-US" b="0" i="1" smtClean="0">
                          <a:latin typeface="Cambria Math" panose="02040503050406030204" pitchFamily="18" charset="0"/>
                        </a:rPr>
                        <m:t> </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𝐷</m:t>
                          </m:r>
                        </m:e>
                      </m:d>
                    </m:oMath>
                  </m:oMathPara>
                </a14:m>
                <a:endParaRPr lang="en-US" b="0"/>
              </a:p>
              <a:p>
                <a:pPr marL="0" indent="0">
                  <a:buNone/>
                </a:pPr>
                <a:endParaRPr lang="en-US"/>
              </a:p>
              <a:p>
                <a:endParaRPr lang="en-US"/>
              </a:p>
              <a:p>
                <a:r>
                  <a:rPr lang="en-US"/>
                  <a:t>With memorized benchmark data, we are </a:t>
                </a:r>
                <a:r>
                  <a:rPr lang="en-US" i="1"/>
                  <a:t>not</a:t>
                </a:r>
                <a:r>
                  <a:rPr lang="en-US"/>
                  <a:t> measuring </a:t>
                </a:r>
                <a14:m>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𝐷</m:t>
                    </m:r>
                    <m:r>
                      <a:rPr lang="en-US" b="0" i="1" smtClean="0">
                        <a:latin typeface="Cambria Math" panose="02040503050406030204" pitchFamily="18" charset="0"/>
                      </a:rPr>
                      <m:t>)</m:t>
                    </m:r>
                  </m:oMath>
                </a14:m>
                <a:endParaRPr lang="en-US"/>
              </a:p>
              <a:p>
                <a:r>
                  <a:rPr lang="en-US"/>
                  <a:t>We </a:t>
                </a:r>
                <a:r>
                  <a:rPr lang="en-US" i="1"/>
                  <a:t>are </a:t>
                </a:r>
                <a:r>
                  <a:rPr lang="en-US"/>
                  <a:t>measuring: how LLM can process and transform </a:t>
                </a:r>
                <a14:m>
                  <m:oMath xmlns:m="http://schemas.openxmlformats.org/officeDocument/2006/math">
                    <m:r>
                      <a:rPr lang="en-US" b="0" i="1" smtClean="0">
                        <a:latin typeface="Cambria Math" panose="02040503050406030204" pitchFamily="18" charset="0"/>
                      </a:rPr>
                      <m:t>𝐷</m:t>
                    </m:r>
                  </m:oMath>
                </a14:m>
                <a:r>
                  <a:rPr lang="en-US"/>
                  <a:t> into the necessary causal relationship </a:t>
                </a:r>
                <a14:m>
                  <m:oMath xmlns:m="http://schemas.openxmlformats.org/officeDocument/2006/math">
                    <m:r>
                      <a:rPr lang="en-US" b="0" i="1" smtClean="0">
                        <a:latin typeface="Cambria Math" panose="02040503050406030204" pitchFamily="18" charset="0"/>
                      </a:rPr>
                      <m:t>𝑌</m:t>
                    </m:r>
                  </m:oMath>
                </a14:m>
                <a:endParaRPr lang="en-US" b="0"/>
              </a:p>
            </p:txBody>
          </p:sp>
        </mc:Choice>
        <mc:Fallback xmlns="">
          <p:sp>
            <p:nvSpPr>
              <p:cNvPr id="3" name="Content Placeholder 2">
                <a:extLst>
                  <a:ext uri="{FF2B5EF4-FFF2-40B4-BE49-F238E27FC236}">
                    <a16:creationId xmlns:a16="http://schemas.microsoft.com/office/drawing/2014/main" id="{26FECEAF-B14E-CC84-FB39-7360170CE978}"/>
                  </a:ext>
                </a:extLst>
              </p:cNvPr>
              <p:cNvSpPr>
                <a:spLocks noGrp="1" noRot="1" noChangeAspect="1" noMove="1" noResize="1" noEditPoints="1" noAdjustHandles="1" noChangeArrowheads="1" noChangeShapeType="1" noTextEdit="1"/>
              </p:cNvSpPr>
              <p:nvPr>
                <p:ph idx="1"/>
              </p:nvPr>
            </p:nvSpPr>
            <p:spPr>
              <a:blipFill>
                <a:blip r:embed="rId2"/>
                <a:stretch>
                  <a:fillRect l="-1217" t="-2241"/>
                </a:stretch>
              </a:blipFill>
            </p:spPr>
            <p:txBody>
              <a:bodyPr/>
              <a:lstStyle/>
              <a:p>
                <a:r>
                  <a:rPr lang="en-US">
                    <a:noFill/>
                  </a:rPr>
                  <a:t> </a:t>
                </a:r>
              </a:p>
            </p:txBody>
          </p:sp>
        </mc:Fallback>
      </mc:AlternateContent>
      <p:sp>
        <p:nvSpPr>
          <p:cNvPr id="4" name="Right Brace 3">
            <a:extLst>
              <a:ext uri="{FF2B5EF4-FFF2-40B4-BE49-F238E27FC236}">
                <a16:creationId xmlns:a16="http://schemas.microsoft.com/office/drawing/2014/main" id="{1D14E0FE-D598-996B-5B9F-C4582811D0CB}"/>
              </a:ext>
            </a:extLst>
          </p:cNvPr>
          <p:cNvSpPr/>
          <p:nvPr/>
        </p:nvSpPr>
        <p:spPr>
          <a:xfrm rot="5400000">
            <a:off x="6573353" y="2903155"/>
            <a:ext cx="251453" cy="801934"/>
          </a:xfrm>
          <a:prstGeom prst="rightBrace">
            <a:avLst>
              <a:gd name="adj1" fmla="val 21666"/>
              <a:gd name="adj2" fmla="val 50000"/>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TextBox 4">
            <a:extLst>
              <a:ext uri="{FF2B5EF4-FFF2-40B4-BE49-F238E27FC236}">
                <a16:creationId xmlns:a16="http://schemas.microsoft.com/office/drawing/2014/main" id="{2B8D809D-8058-B85A-9AD6-A5494961F154}"/>
              </a:ext>
            </a:extLst>
          </p:cNvPr>
          <p:cNvSpPr txBox="1"/>
          <p:nvPr/>
        </p:nvSpPr>
        <p:spPr>
          <a:xfrm>
            <a:off x="6210096" y="3429000"/>
            <a:ext cx="2905329" cy="646331"/>
          </a:xfrm>
          <a:prstGeom prst="rect">
            <a:avLst/>
          </a:prstGeom>
          <a:noFill/>
        </p:spPr>
        <p:txBody>
          <a:bodyPr wrap="square" rtlCol="0">
            <a:spAutoFit/>
          </a:bodyPr>
          <a:lstStyle/>
          <a:p>
            <a:r>
              <a:rPr lang="en-US" b="1">
                <a:solidFill>
                  <a:srgbClr val="0070C0"/>
                </a:solidFill>
              </a:rPr>
              <a:t>Likelihood that knowledge D is known by LLM</a:t>
            </a:r>
          </a:p>
        </p:txBody>
      </p:sp>
      <p:sp>
        <p:nvSpPr>
          <p:cNvPr id="6" name="Right Brace 5">
            <a:extLst>
              <a:ext uri="{FF2B5EF4-FFF2-40B4-BE49-F238E27FC236}">
                <a16:creationId xmlns:a16="http://schemas.microsoft.com/office/drawing/2014/main" id="{517CFEA0-757C-4ECE-595F-D5656447F02B}"/>
              </a:ext>
            </a:extLst>
          </p:cNvPr>
          <p:cNvSpPr/>
          <p:nvPr/>
        </p:nvSpPr>
        <p:spPr>
          <a:xfrm rot="5400000">
            <a:off x="5533243" y="2799045"/>
            <a:ext cx="251455" cy="1010159"/>
          </a:xfrm>
          <a:prstGeom prst="rightBrace">
            <a:avLst>
              <a:gd name="adj1" fmla="val 21666"/>
              <a:gd name="adj2" fmla="val 50000"/>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FF0000"/>
              </a:solidFill>
            </a:endParaRPr>
          </a:p>
        </p:txBody>
      </p:sp>
      <p:sp>
        <p:nvSpPr>
          <p:cNvPr id="7" name="TextBox 6">
            <a:extLst>
              <a:ext uri="{FF2B5EF4-FFF2-40B4-BE49-F238E27FC236}">
                <a16:creationId xmlns:a16="http://schemas.microsoft.com/office/drawing/2014/main" id="{949D49FC-304D-674A-926F-E1DF50BD7990}"/>
              </a:ext>
            </a:extLst>
          </p:cNvPr>
          <p:cNvSpPr txBox="1"/>
          <p:nvPr/>
        </p:nvSpPr>
        <p:spPr>
          <a:xfrm>
            <a:off x="2481263" y="3429001"/>
            <a:ext cx="3682787" cy="646331"/>
          </a:xfrm>
          <a:prstGeom prst="rect">
            <a:avLst/>
          </a:prstGeom>
          <a:noFill/>
        </p:spPr>
        <p:txBody>
          <a:bodyPr wrap="square" rtlCol="0">
            <a:spAutoFit/>
          </a:bodyPr>
          <a:lstStyle/>
          <a:p>
            <a:pPr algn="r"/>
            <a:r>
              <a:rPr lang="en-US" b="1">
                <a:solidFill>
                  <a:srgbClr val="FF0000"/>
                </a:solidFill>
              </a:rPr>
              <a:t>Likelihood that knowledge can be transformed to answer question Y</a:t>
            </a:r>
          </a:p>
        </p:txBody>
      </p:sp>
    </p:spTree>
    <p:extLst>
      <p:ext uri="{BB962C8B-B14F-4D97-AF65-F5344CB8AC3E}">
        <p14:creationId xmlns:p14="http://schemas.microsoft.com/office/powerpoint/2010/main" val="257573558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703F9-0095-8A05-1517-19496EEE09CC}"/>
              </a:ext>
            </a:extLst>
          </p:cNvPr>
          <p:cNvSpPr>
            <a:spLocks noGrp="1"/>
          </p:cNvSpPr>
          <p:nvPr>
            <p:ph type="title"/>
          </p:nvPr>
        </p:nvSpPr>
        <p:spPr/>
        <p:txBody>
          <a:bodyPr/>
          <a:lstStyle/>
          <a:p>
            <a:r>
              <a:rPr lang="en-US"/>
              <a:t>Takeaways from the causal discovery section</a:t>
            </a:r>
          </a:p>
        </p:txBody>
      </p:sp>
      <p:sp>
        <p:nvSpPr>
          <p:cNvPr id="3" name="Content Placeholder 2">
            <a:extLst>
              <a:ext uri="{FF2B5EF4-FFF2-40B4-BE49-F238E27FC236}">
                <a16:creationId xmlns:a16="http://schemas.microsoft.com/office/drawing/2014/main" id="{3AB3B5C3-9446-DF98-C53F-900088544A19}"/>
              </a:ext>
            </a:extLst>
          </p:cNvPr>
          <p:cNvSpPr>
            <a:spLocks noGrp="1"/>
          </p:cNvSpPr>
          <p:nvPr>
            <p:ph idx="1"/>
          </p:nvPr>
        </p:nvSpPr>
        <p:spPr>
          <a:xfrm>
            <a:off x="833310" y="1825625"/>
            <a:ext cx="10515600" cy="4351338"/>
          </a:xfrm>
        </p:spPr>
        <p:txBody>
          <a:bodyPr>
            <a:normAutofit fontScale="92500"/>
          </a:bodyPr>
          <a:lstStyle/>
          <a:p>
            <a:r>
              <a:rPr lang="en-US">
                <a:solidFill>
                  <a:schemeClr val="accent1"/>
                </a:solidFill>
              </a:rPr>
              <a:t>LLMs enable knowledge-based causal discovery</a:t>
            </a:r>
          </a:p>
          <a:p>
            <a:pPr lvl="1"/>
            <a:r>
              <a:rPr lang="en-US"/>
              <a:t>Competitive performance in determining pairwise causal relationships</a:t>
            </a:r>
          </a:p>
          <a:p>
            <a:pPr lvl="1"/>
            <a:r>
              <a:rPr lang="en-US"/>
              <a:t>Across multiple datasets in varied domains incl. medicine and climate science</a:t>
            </a:r>
          </a:p>
          <a:p>
            <a:r>
              <a:rPr lang="en-US">
                <a:solidFill>
                  <a:schemeClr val="accent1"/>
                </a:solidFill>
              </a:rPr>
              <a:t>Full graph discovery poses additional challenges</a:t>
            </a:r>
          </a:p>
          <a:p>
            <a:pPr lvl="1"/>
            <a:r>
              <a:rPr lang="en-US"/>
              <a:t>E.g., distinguishing between direct and indirect causes</a:t>
            </a:r>
          </a:p>
          <a:p>
            <a:pPr lvl="1"/>
            <a:r>
              <a:rPr lang="en-US" dirty="0"/>
              <a:t>LLMs provide </a:t>
            </a:r>
            <a:r>
              <a:rPr lang="en-US"/>
              <a:t>non-trivial utility for inferring full causal graphs</a:t>
            </a:r>
          </a:p>
          <a:p>
            <a:r>
              <a:rPr lang="en-US">
                <a:solidFill>
                  <a:schemeClr val="accent1"/>
                </a:solidFill>
              </a:rPr>
              <a:t>GPT-3.5, GPT-4 have memorized T</a:t>
            </a:r>
            <a:r>
              <a:rPr lang="tr-TR">
                <a:solidFill>
                  <a:schemeClr val="accent1"/>
                </a:solidFill>
              </a:rPr>
              <a:t>ü</a:t>
            </a:r>
            <a:r>
              <a:rPr lang="en-US" err="1">
                <a:solidFill>
                  <a:schemeClr val="accent1"/>
                </a:solidFill>
              </a:rPr>
              <a:t>bingen</a:t>
            </a:r>
            <a:r>
              <a:rPr lang="en-US">
                <a:solidFill>
                  <a:schemeClr val="accent1"/>
                </a:solidFill>
              </a:rPr>
              <a:t> benchmark</a:t>
            </a:r>
          </a:p>
          <a:p>
            <a:pPr lvl="1"/>
            <a:r>
              <a:rPr lang="en-US"/>
              <a:t>Our </a:t>
            </a:r>
            <a:r>
              <a:rPr lang="en-US" dirty="0"/>
              <a:t>results</a:t>
            </a:r>
            <a:r>
              <a:rPr lang="en-US"/>
              <a:t> are valid measurements of LLM ability to transform knowledge into a causal answer</a:t>
            </a:r>
          </a:p>
          <a:p>
            <a:pPr lvl="1"/>
            <a:r>
              <a:rPr lang="en-US"/>
              <a:t>Not valid for estimating the likelihood that arbitrary relationship has been memorized</a:t>
            </a:r>
          </a:p>
        </p:txBody>
      </p:sp>
    </p:spTree>
    <p:extLst>
      <p:ext uri="{BB962C8B-B14F-4D97-AF65-F5344CB8AC3E}">
        <p14:creationId xmlns:p14="http://schemas.microsoft.com/office/powerpoint/2010/main" val="801430535"/>
      </p:ext>
    </p:extLst>
  </p:cSld>
  <p:clrMapOvr>
    <a:masterClrMapping/>
  </p:clrMapOvr>
  <p:extLst>
    <p:ext uri="{6950BFC3-D8DA-4A85-94F7-54DA5524770B}">
      <p188:commentRel xmlns:p188="http://schemas.microsoft.com/office/powerpoint/2018/8/main" r:id="rId2"/>
    </p:ext>
  </p:extLs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AE1580-F9B6-C4EF-E34F-81E1C3820F3F}"/>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0C6890EF-2A02-7752-AEA0-12A8955A9E52}"/>
              </a:ext>
            </a:extLst>
          </p:cNvPr>
          <p:cNvSpPr>
            <a:spLocks noGrp="1"/>
          </p:cNvSpPr>
          <p:nvPr>
            <p:ph idx="1"/>
          </p:nvPr>
        </p:nvSpPr>
        <p:spPr/>
        <p:txBody>
          <a:bodyPr/>
          <a:lstStyle/>
          <a:p>
            <a:r>
              <a:rPr lang="en-US" dirty="0"/>
              <a:t>Causal ML is important whenever we have decision-making or attribution tasks, or want generalizability of predictive model beyond the training distribution.</a:t>
            </a:r>
          </a:p>
          <a:p>
            <a:r>
              <a:rPr lang="en-US" dirty="0"/>
              <a:t>Causal graph is the most important assumption. </a:t>
            </a:r>
          </a:p>
          <a:p>
            <a:pPr lvl="1"/>
            <a:r>
              <a:rPr lang="en-US" dirty="0"/>
              <a:t>“No causes in, no causes out” – Judea Pearl</a:t>
            </a:r>
          </a:p>
          <a:p>
            <a:r>
              <a:rPr lang="en-US" dirty="0"/>
              <a:t>Open-source tools help make this assumption explicit and transparently share analysis with others.</a:t>
            </a:r>
          </a:p>
          <a:p>
            <a:r>
              <a:rPr lang="en-US" dirty="0"/>
              <a:t>But obtaining a causal graph is still the hardest problem.</a:t>
            </a:r>
          </a:p>
          <a:p>
            <a:pPr lvl="1"/>
            <a:r>
              <a:rPr lang="en-US" dirty="0"/>
              <a:t>Large language models can help the domain expert in building it.</a:t>
            </a:r>
          </a:p>
          <a:p>
            <a:endParaRPr lang="en-US" dirty="0"/>
          </a:p>
        </p:txBody>
      </p:sp>
    </p:spTree>
    <p:extLst>
      <p:ext uri="{BB962C8B-B14F-4D97-AF65-F5344CB8AC3E}">
        <p14:creationId xmlns:p14="http://schemas.microsoft.com/office/powerpoint/2010/main" val="9393056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C2ED09-2DD8-2615-A32A-112860E7AE95}"/>
              </a:ext>
            </a:extLst>
          </p:cNvPr>
          <p:cNvSpPr>
            <a:spLocks noGrp="1"/>
          </p:cNvSpPr>
          <p:nvPr>
            <p:ph type="title"/>
          </p:nvPr>
        </p:nvSpPr>
        <p:spPr/>
        <p:txBody>
          <a:bodyPr/>
          <a:lstStyle/>
          <a:p>
            <a:r>
              <a:rPr lang="en-US" dirty="0"/>
              <a:t>Causal ML extras: What we </a:t>
            </a:r>
            <a:r>
              <a:rPr lang="en-US" b="1" dirty="0">
                <a:solidFill>
                  <a:schemeClr val="accent2"/>
                </a:solidFill>
              </a:rPr>
              <a:t>did not cover</a:t>
            </a:r>
          </a:p>
        </p:txBody>
      </p:sp>
      <p:sp>
        <p:nvSpPr>
          <p:cNvPr id="3" name="Content Placeholder 2">
            <a:extLst>
              <a:ext uri="{FF2B5EF4-FFF2-40B4-BE49-F238E27FC236}">
                <a16:creationId xmlns:a16="http://schemas.microsoft.com/office/drawing/2014/main" id="{66B1136E-C93A-4A69-616D-F824CF7BED7D}"/>
              </a:ext>
            </a:extLst>
          </p:cNvPr>
          <p:cNvSpPr>
            <a:spLocks noGrp="1"/>
          </p:cNvSpPr>
          <p:nvPr>
            <p:ph idx="1"/>
          </p:nvPr>
        </p:nvSpPr>
        <p:spPr/>
        <p:txBody>
          <a:bodyPr/>
          <a:lstStyle/>
          <a:p>
            <a:r>
              <a:rPr lang="en-US" dirty="0"/>
              <a:t>Causal identification using </a:t>
            </a:r>
            <a:r>
              <a:rPr lang="en-US" b="1" dirty="0">
                <a:solidFill>
                  <a:schemeClr val="accent1"/>
                </a:solidFill>
              </a:rPr>
              <a:t>instrumental variables</a:t>
            </a:r>
          </a:p>
          <a:p>
            <a:r>
              <a:rPr lang="en-US" b="1" dirty="0">
                <a:solidFill>
                  <a:schemeClr val="accent1"/>
                </a:solidFill>
              </a:rPr>
              <a:t>Propensity-based estimation </a:t>
            </a:r>
            <a:r>
              <a:rPr lang="en-US" dirty="0"/>
              <a:t>methods for effect estimation</a:t>
            </a:r>
          </a:p>
          <a:p>
            <a:r>
              <a:rPr lang="en-US" b="1" dirty="0">
                <a:solidFill>
                  <a:schemeClr val="accent1"/>
                </a:solidFill>
              </a:rPr>
              <a:t>Refutation and sensitivity analyses </a:t>
            </a:r>
            <a:r>
              <a:rPr lang="en-US" dirty="0"/>
              <a:t>for causal ML</a:t>
            </a:r>
          </a:p>
          <a:p>
            <a:r>
              <a:rPr lang="en-US" dirty="0"/>
              <a:t>Connections to </a:t>
            </a:r>
            <a:r>
              <a:rPr lang="en-US" b="1" dirty="0">
                <a:solidFill>
                  <a:schemeClr val="accent1"/>
                </a:solidFill>
              </a:rPr>
              <a:t>reinforcement learning</a:t>
            </a:r>
          </a:p>
          <a:p>
            <a:endParaRPr lang="en-US" dirty="0"/>
          </a:p>
          <a:p>
            <a:pPr marL="0" indent="0">
              <a:buNone/>
            </a:pPr>
            <a:r>
              <a:rPr lang="en-US" dirty="0"/>
              <a:t>Refer to book draft, </a:t>
            </a:r>
            <a:r>
              <a:rPr lang="en-US" dirty="0">
                <a:hlinkClick r:id="rId2"/>
              </a:rPr>
              <a:t>Causal Reasoning: Fundamentals and Machine Learning Applications (</a:t>
            </a:r>
            <a:r>
              <a:rPr lang="en-US" b="1" dirty="0">
                <a:hlinkClick r:id="rId2"/>
              </a:rPr>
              <a:t>causalinference.gitlab.io/book</a:t>
            </a:r>
            <a:r>
              <a:rPr lang="en-US" b="1" dirty="0"/>
              <a:t>)</a:t>
            </a:r>
          </a:p>
        </p:txBody>
      </p:sp>
    </p:spTree>
    <p:extLst>
      <p:ext uri="{BB962C8B-B14F-4D97-AF65-F5344CB8AC3E}">
        <p14:creationId xmlns:p14="http://schemas.microsoft.com/office/powerpoint/2010/main" val="149897189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E66687-9505-9198-AC76-0CDA511ADDA5}"/>
              </a:ext>
            </a:extLst>
          </p:cNvPr>
          <p:cNvSpPr>
            <a:spLocks noGrp="1"/>
          </p:cNvSpPr>
          <p:nvPr>
            <p:ph type="title"/>
          </p:nvPr>
        </p:nvSpPr>
        <p:spPr/>
        <p:txBody>
          <a:bodyPr/>
          <a:lstStyle/>
          <a:p>
            <a:r>
              <a:rPr lang="en-US" b="1" dirty="0"/>
              <a:t>Thank you!</a:t>
            </a:r>
          </a:p>
        </p:txBody>
      </p:sp>
      <p:sp>
        <p:nvSpPr>
          <p:cNvPr id="3" name="Content Placeholder 2">
            <a:extLst>
              <a:ext uri="{FF2B5EF4-FFF2-40B4-BE49-F238E27FC236}">
                <a16:creationId xmlns:a16="http://schemas.microsoft.com/office/drawing/2014/main" id="{214887D6-50F5-346E-6E42-9936631889BD}"/>
              </a:ext>
            </a:extLst>
          </p:cNvPr>
          <p:cNvSpPr>
            <a:spLocks noGrp="1"/>
          </p:cNvSpPr>
          <p:nvPr>
            <p:ph idx="1"/>
          </p:nvPr>
        </p:nvSpPr>
        <p:spPr/>
        <p:txBody>
          <a:bodyPr/>
          <a:lstStyle/>
          <a:p>
            <a:pPr marL="0" indent="0">
              <a:buNone/>
            </a:pPr>
            <a:r>
              <a:rPr lang="en-US" dirty="0"/>
              <a:t>Amit Sharma</a:t>
            </a:r>
          </a:p>
        </p:txBody>
      </p:sp>
    </p:spTree>
    <p:extLst>
      <p:ext uri="{BB962C8B-B14F-4D97-AF65-F5344CB8AC3E}">
        <p14:creationId xmlns:p14="http://schemas.microsoft.com/office/powerpoint/2010/main" val="11381943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638BEC-4919-4C70-9161-C57C348A5FF0}"/>
              </a:ext>
            </a:extLst>
          </p:cNvPr>
          <p:cNvSpPr>
            <a:spLocks noGrp="1"/>
          </p:cNvSpPr>
          <p:nvPr>
            <p:ph type="title"/>
          </p:nvPr>
        </p:nvSpPr>
        <p:spPr>
          <a:xfrm>
            <a:off x="375920" y="365125"/>
            <a:ext cx="11816080" cy="1325563"/>
          </a:xfrm>
        </p:spPr>
        <p:txBody>
          <a:bodyPr/>
          <a:lstStyle/>
          <a:p>
            <a:r>
              <a:rPr lang="en-US" b="1">
                <a:solidFill>
                  <a:srgbClr val="002060"/>
                </a:solidFill>
              </a:rPr>
              <a:t>Two Fundamental Challenges for Causal Inference</a:t>
            </a:r>
          </a:p>
        </p:txBody>
      </p:sp>
      <p:sp>
        <p:nvSpPr>
          <p:cNvPr id="5" name="Rectangle: Rounded Corners 4">
            <a:extLst>
              <a:ext uri="{FF2B5EF4-FFF2-40B4-BE49-F238E27FC236}">
                <a16:creationId xmlns:a16="http://schemas.microsoft.com/office/drawing/2014/main" id="{74A1F5A1-D2C5-43AE-81C0-8CC084BECF8F}"/>
              </a:ext>
            </a:extLst>
          </p:cNvPr>
          <p:cNvSpPr/>
          <p:nvPr/>
        </p:nvSpPr>
        <p:spPr>
          <a:xfrm>
            <a:off x="495300" y="1661258"/>
            <a:ext cx="6610350" cy="1447801"/>
          </a:xfrm>
          <a:prstGeom prst="roundRect">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dirty="0"/>
              <a:t>Multiple causal mechanisms and estimates can fit the same data distribution.</a:t>
            </a:r>
          </a:p>
        </p:txBody>
      </p:sp>
      <p:sp>
        <p:nvSpPr>
          <p:cNvPr id="6" name="Rectangle: Rounded Corners 5">
            <a:extLst>
              <a:ext uri="{FF2B5EF4-FFF2-40B4-BE49-F238E27FC236}">
                <a16:creationId xmlns:a16="http://schemas.microsoft.com/office/drawing/2014/main" id="{CECAF363-2980-49FA-94A0-B6EEC483D329}"/>
              </a:ext>
            </a:extLst>
          </p:cNvPr>
          <p:cNvSpPr/>
          <p:nvPr/>
        </p:nvSpPr>
        <p:spPr>
          <a:xfrm>
            <a:off x="495300" y="3413860"/>
            <a:ext cx="6610350" cy="1447800"/>
          </a:xfrm>
          <a:prstGeom prst="roundRect">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dirty="0"/>
              <a:t>Estimation about different data distributions than the training distribution (no easy “cross-validation”).</a:t>
            </a:r>
          </a:p>
        </p:txBody>
      </p:sp>
      <p:sp>
        <p:nvSpPr>
          <p:cNvPr id="8" name="Rectangle 7">
            <a:extLst>
              <a:ext uri="{FF2B5EF4-FFF2-40B4-BE49-F238E27FC236}">
                <a16:creationId xmlns:a16="http://schemas.microsoft.com/office/drawing/2014/main" id="{1FAFF3C2-29D8-475F-A7F2-5F308581FB8A}"/>
              </a:ext>
            </a:extLst>
          </p:cNvPr>
          <p:cNvSpPr/>
          <p:nvPr/>
        </p:nvSpPr>
        <p:spPr>
          <a:xfrm>
            <a:off x="8524875" y="1927960"/>
            <a:ext cx="3125258" cy="628650"/>
          </a:xfrm>
          <a:prstGeom prst="rect">
            <a:avLst/>
          </a:prstGeom>
          <a:solidFill>
            <a:schemeClr val="bg1">
              <a:lumMod val="8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a:solidFill>
                  <a:schemeClr val="tx1"/>
                </a:solidFill>
              </a:rPr>
              <a:t>1. Assumptions </a:t>
            </a:r>
          </a:p>
        </p:txBody>
      </p:sp>
      <p:sp>
        <p:nvSpPr>
          <p:cNvPr id="9" name="Rectangle 8">
            <a:extLst>
              <a:ext uri="{FF2B5EF4-FFF2-40B4-BE49-F238E27FC236}">
                <a16:creationId xmlns:a16="http://schemas.microsoft.com/office/drawing/2014/main" id="{0FACF8A2-5711-4ACB-A37B-7D26116257FD}"/>
              </a:ext>
            </a:extLst>
          </p:cNvPr>
          <p:cNvSpPr/>
          <p:nvPr/>
        </p:nvSpPr>
        <p:spPr>
          <a:xfrm>
            <a:off x="8524874" y="3705959"/>
            <a:ext cx="2828925" cy="628650"/>
          </a:xfrm>
          <a:prstGeom prst="rect">
            <a:avLst/>
          </a:prstGeom>
          <a:solidFill>
            <a:schemeClr val="bg1">
              <a:lumMod val="8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a:solidFill>
                  <a:schemeClr val="tx1"/>
                </a:solidFill>
              </a:rPr>
              <a:t>2. Evaluation </a:t>
            </a:r>
          </a:p>
        </p:txBody>
      </p:sp>
      <p:sp>
        <p:nvSpPr>
          <p:cNvPr id="10" name="Arrow: Right 9">
            <a:extLst>
              <a:ext uri="{FF2B5EF4-FFF2-40B4-BE49-F238E27FC236}">
                <a16:creationId xmlns:a16="http://schemas.microsoft.com/office/drawing/2014/main" id="{9C5989AC-D3D9-441A-87F8-E1B07E352284}"/>
              </a:ext>
            </a:extLst>
          </p:cNvPr>
          <p:cNvSpPr/>
          <p:nvPr/>
        </p:nvSpPr>
        <p:spPr>
          <a:xfrm>
            <a:off x="7534275" y="2070835"/>
            <a:ext cx="638175" cy="3905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 name="Arrow: Right 10">
            <a:extLst>
              <a:ext uri="{FF2B5EF4-FFF2-40B4-BE49-F238E27FC236}">
                <a16:creationId xmlns:a16="http://schemas.microsoft.com/office/drawing/2014/main" id="{6A5DA726-D6C5-47E0-B146-D3E630393E06}"/>
              </a:ext>
            </a:extLst>
          </p:cNvPr>
          <p:cNvSpPr/>
          <p:nvPr/>
        </p:nvSpPr>
        <p:spPr>
          <a:xfrm>
            <a:off x="7534275" y="3825021"/>
            <a:ext cx="638175" cy="3905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6545794D-CE04-45A1-919D-404515891E13}"/>
              </a:ext>
            </a:extLst>
          </p:cNvPr>
          <p:cNvGrpSpPr/>
          <p:nvPr/>
        </p:nvGrpSpPr>
        <p:grpSpPr>
          <a:xfrm>
            <a:off x="2908760" y="5123958"/>
            <a:ext cx="3040191" cy="1734042"/>
            <a:chOff x="1320273" y="2726408"/>
            <a:chExt cx="3040191" cy="1734042"/>
          </a:xfrm>
        </p:grpSpPr>
        <p:pic>
          <p:nvPicPr>
            <p:cNvPr id="13" name="Picture 12" descr="&lt;strong&gt;World&lt;/strong&gt; Icon — Shine Set: global, globe">
              <a:extLst>
                <a:ext uri="{FF2B5EF4-FFF2-40B4-BE49-F238E27FC236}">
                  <a16:creationId xmlns:a16="http://schemas.microsoft.com/office/drawing/2014/main" id="{15679390-ED04-444F-A3F2-A3517B030A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32503" y="2726408"/>
              <a:ext cx="1215729" cy="1215729"/>
            </a:xfrm>
            <a:prstGeom prst="rect">
              <a:avLst/>
            </a:prstGeom>
          </p:spPr>
        </p:pic>
        <p:sp>
          <p:nvSpPr>
            <p:cNvPr id="14" name="TextBox 13">
              <a:extLst>
                <a:ext uri="{FF2B5EF4-FFF2-40B4-BE49-F238E27FC236}">
                  <a16:creationId xmlns:a16="http://schemas.microsoft.com/office/drawing/2014/main" id="{E216AC65-BC57-40B4-9CBF-C0283936D67F}"/>
                </a:ext>
              </a:extLst>
            </p:cNvPr>
            <p:cNvSpPr txBox="1"/>
            <p:nvPr/>
          </p:nvSpPr>
          <p:spPr>
            <a:xfrm>
              <a:off x="1320273" y="3998785"/>
              <a:ext cx="3040191" cy="461665"/>
            </a:xfrm>
            <a:prstGeom prst="rect">
              <a:avLst/>
            </a:prstGeom>
            <a:noFill/>
          </p:spPr>
          <p:txBody>
            <a:bodyPr wrap="square" rtlCol="0">
              <a:spAutoFit/>
            </a:bodyPr>
            <a:lstStyle/>
            <a:p>
              <a:r>
                <a:rPr lang="en-US" sz="2400" dirty="0"/>
                <a:t>     Real World:</a:t>
              </a:r>
              <a:r>
                <a:rPr lang="en-US" sz="2400" b="1" dirty="0"/>
                <a:t> do(A=1)</a:t>
              </a:r>
            </a:p>
          </p:txBody>
        </p:sp>
      </p:grpSp>
      <p:grpSp>
        <p:nvGrpSpPr>
          <p:cNvPr id="15" name="Group 14">
            <a:extLst>
              <a:ext uri="{FF2B5EF4-FFF2-40B4-BE49-F238E27FC236}">
                <a16:creationId xmlns:a16="http://schemas.microsoft.com/office/drawing/2014/main" id="{CC0A69EB-A47A-49AC-841B-B26A3065F334}"/>
              </a:ext>
            </a:extLst>
          </p:cNvPr>
          <p:cNvGrpSpPr/>
          <p:nvPr/>
        </p:nvGrpSpPr>
        <p:grpSpPr>
          <a:xfrm>
            <a:off x="6243050" y="5060851"/>
            <a:ext cx="4020556" cy="1816080"/>
            <a:chOff x="5270838" y="2587722"/>
            <a:chExt cx="4020556" cy="1816080"/>
          </a:xfrm>
        </p:grpSpPr>
        <p:pic>
          <p:nvPicPr>
            <p:cNvPr id="16" name="Picture 15" descr="&lt;strong&gt;World&lt;/strong&gt; Icon — Shine Set: global, globe">
              <a:extLst>
                <a:ext uri="{FF2B5EF4-FFF2-40B4-BE49-F238E27FC236}">
                  <a16:creationId xmlns:a16="http://schemas.microsoft.com/office/drawing/2014/main" id="{0EFC74B0-DB3F-46F5-9427-DE7DBAFF8EDB}"/>
                </a:ext>
              </a:extLst>
            </p:cNvPr>
            <p:cNvPicPr>
              <a:picLocks noChangeAspect="1"/>
            </p:cNvPicPr>
            <p:nvPr/>
          </p:nvPicPr>
          <p:blipFill>
            <a:blip r:embed="rId2">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6643178" y="2587722"/>
              <a:ext cx="1275877" cy="1228948"/>
            </a:xfrm>
            <a:prstGeom prst="rect">
              <a:avLst/>
            </a:prstGeom>
          </p:spPr>
        </p:pic>
        <p:sp>
          <p:nvSpPr>
            <p:cNvPr id="17" name="TextBox 16">
              <a:extLst>
                <a:ext uri="{FF2B5EF4-FFF2-40B4-BE49-F238E27FC236}">
                  <a16:creationId xmlns:a16="http://schemas.microsoft.com/office/drawing/2014/main" id="{63CBABDF-EA82-4B9F-9D2D-DD1ED74B4193}"/>
                </a:ext>
              </a:extLst>
            </p:cNvPr>
            <p:cNvSpPr txBox="1"/>
            <p:nvPr/>
          </p:nvSpPr>
          <p:spPr>
            <a:xfrm>
              <a:off x="5270838" y="3942137"/>
              <a:ext cx="4020556" cy="461665"/>
            </a:xfrm>
            <a:prstGeom prst="rect">
              <a:avLst/>
            </a:prstGeom>
            <a:noFill/>
          </p:spPr>
          <p:txBody>
            <a:bodyPr wrap="square" rtlCol="0">
              <a:spAutoFit/>
            </a:bodyPr>
            <a:lstStyle/>
            <a:p>
              <a:r>
                <a:rPr lang="en-US" sz="2400" dirty="0"/>
                <a:t>Counterfactual World:</a:t>
              </a:r>
              <a:r>
                <a:rPr lang="en-US" sz="2400" b="1" dirty="0"/>
                <a:t> do(A=0)</a:t>
              </a:r>
            </a:p>
          </p:txBody>
        </p:sp>
      </p:grpSp>
    </p:spTree>
    <p:extLst>
      <p:ext uri="{BB962C8B-B14F-4D97-AF65-F5344CB8AC3E}">
        <p14:creationId xmlns:p14="http://schemas.microsoft.com/office/powerpoint/2010/main" val="12802896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E90D3C-78FD-4509-9C29-8F11AB1F893A}"/>
              </a:ext>
            </a:extLst>
          </p:cNvPr>
          <p:cNvSpPr>
            <a:spLocks noGrp="1"/>
          </p:cNvSpPr>
          <p:nvPr>
            <p:ph type="title"/>
          </p:nvPr>
        </p:nvSpPr>
        <p:spPr/>
        <p:txBody>
          <a:bodyPr/>
          <a:lstStyle/>
          <a:p>
            <a:r>
              <a:rPr lang="en-US" dirty="0"/>
              <a:t>The four key steps of causal inference to highlight the importance of assumptions</a:t>
            </a:r>
          </a:p>
        </p:txBody>
      </p:sp>
      <p:sp>
        <p:nvSpPr>
          <p:cNvPr id="3" name="Content Placeholder 2">
            <a:extLst>
              <a:ext uri="{FF2B5EF4-FFF2-40B4-BE49-F238E27FC236}">
                <a16:creationId xmlns:a16="http://schemas.microsoft.com/office/drawing/2014/main" id="{C658599B-B3E7-4D7D-833A-5333DA0C030A}"/>
              </a:ext>
            </a:extLst>
          </p:cNvPr>
          <p:cNvSpPr>
            <a:spLocks noGrp="1"/>
          </p:cNvSpPr>
          <p:nvPr>
            <p:ph idx="1"/>
          </p:nvPr>
        </p:nvSpPr>
        <p:spPr/>
        <p:txBody>
          <a:bodyPr>
            <a:normAutofit fontScale="92500" lnSpcReduction="20000"/>
          </a:bodyPr>
          <a:lstStyle/>
          <a:p>
            <a:pPr marL="514350" indent="-514350">
              <a:buFont typeface="+mj-lt"/>
              <a:buAutoNum type="arabicPeriod"/>
            </a:pPr>
            <a:r>
              <a:rPr lang="en-US" sz="3200" b="1" dirty="0"/>
              <a:t>Modeling assumptions: </a:t>
            </a:r>
            <a:r>
              <a:rPr lang="en-US" sz="3200" dirty="0"/>
              <a:t>Create a causal graph to encode assumptions.</a:t>
            </a:r>
          </a:p>
          <a:p>
            <a:pPr marL="514350" indent="-514350">
              <a:buFont typeface="+mj-lt"/>
              <a:buAutoNum type="arabicPeriod"/>
            </a:pPr>
            <a:endParaRPr lang="en-US" sz="3200" dirty="0"/>
          </a:p>
          <a:p>
            <a:pPr marL="514350" indent="-514350">
              <a:buFont typeface="+mj-lt"/>
              <a:buAutoNum type="arabicPeriod"/>
            </a:pPr>
            <a:r>
              <a:rPr lang="en-US" sz="3200" b="1" dirty="0"/>
              <a:t>Identification:</a:t>
            </a:r>
            <a:r>
              <a:rPr lang="en-US" sz="3200" dirty="0"/>
              <a:t> Formulate what to estimate.</a:t>
            </a:r>
          </a:p>
          <a:p>
            <a:pPr marL="971550" lvl="1" indent="-514350">
              <a:buFont typeface="+mj-lt"/>
              <a:buAutoNum type="arabicPeriod"/>
            </a:pPr>
            <a:r>
              <a:rPr lang="en-US" sz="2800" dirty="0"/>
              <a:t>E.g., use backdoor criterion.</a:t>
            </a:r>
          </a:p>
          <a:p>
            <a:pPr marL="514350" indent="-514350">
              <a:buFont typeface="+mj-lt"/>
              <a:buAutoNum type="arabicPeriod"/>
            </a:pPr>
            <a:endParaRPr lang="en-US" sz="3200" dirty="0"/>
          </a:p>
          <a:p>
            <a:pPr marL="514350" indent="-514350">
              <a:buFont typeface="+mj-lt"/>
              <a:buAutoNum type="arabicPeriod"/>
            </a:pPr>
            <a:r>
              <a:rPr lang="en-US" sz="3200" b="1" dirty="0"/>
              <a:t>Estimation:</a:t>
            </a:r>
            <a:r>
              <a:rPr lang="en-US" sz="3200" dirty="0"/>
              <a:t> Compute the estimate.</a:t>
            </a:r>
          </a:p>
          <a:p>
            <a:pPr marL="971550" lvl="1" indent="-514350">
              <a:buFont typeface="+mj-lt"/>
              <a:buAutoNum type="arabicPeriod"/>
            </a:pPr>
            <a:r>
              <a:rPr lang="en-US" sz="2800" dirty="0"/>
              <a:t>E.g., use matching or debiased ML.</a:t>
            </a:r>
          </a:p>
          <a:p>
            <a:pPr marL="514350" indent="-514350">
              <a:buFont typeface="+mj-lt"/>
              <a:buAutoNum type="arabicPeriod"/>
            </a:pPr>
            <a:endParaRPr lang="en-US" sz="3200" dirty="0"/>
          </a:p>
          <a:p>
            <a:pPr marL="514350" indent="-514350">
              <a:buFont typeface="+mj-lt"/>
              <a:buAutoNum type="arabicPeriod"/>
            </a:pPr>
            <a:r>
              <a:rPr lang="en-US" sz="3200" b="1" dirty="0"/>
              <a:t>Refuting assumptions:</a:t>
            </a:r>
            <a:r>
              <a:rPr lang="en-US" sz="3200" dirty="0"/>
              <a:t> Validate the assumptions.</a:t>
            </a:r>
          </a:p>
        </p:txBody>
      </p:sp>
    </p:spTree>
    <p:extLst>
      <p:ext uri="{BB962C8B-B14F-4D97-AF65-F5344CB8AC3E}">
        <p14:creationId xmlns:p14="http://schemas.microsoft.com/office/powerpoint/2010/main" val="3946873338"/>
      </p:ext>
    </p:extLst>
  </p:cSld>
  <p:clrMapOvr>
    <a:masterClrMapping/>
  </p:clrMapOvr>
  <p:extLst>
    <p:ext uri="{6950BFC3-D8DA-4A85-94F7-54DA5524770B}">
      <p188:commentRel xmlns:p188="http://schemas.microsoft.com/office/powerpoint/2018/8/main" r:id="rId2"/>
    </p:ext>
  </p:extLs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8C866A-D20E-4BDB-88B5-88F70AA9B5E8}"/>
              </a:ext>
            </a:extLst>
          </p:cNvPr>
          <p:cNvSpPr>
            <a:spLocks noGrp="1"/>
          </p:cNvSpPr>
          <p:nvPr>
            <p:ph type="title"/>
          </p:nvPr>
        </p:nvSpPr>
        <p:spPr/>
        <p:txBody>
          <a:bodyPr>
            <a:normAutofit/>
          </a:bodyPr>
          <a:lstStyle/>
          <a:p>
            <a:r>
              <a:rPr lang="en-US"/>
              <a:t>To implement these 4 steps, we built DoWhy, an open-source library for causal inference</a:t>
            </a:r>
          </a:p>
        </p:txBody>
      </p:sp>
      <p:sp>
        <p:nvSpPr>
          <p:cNvPr id="3" name="Content Placeholder 2">
            <a:extLst>
              <a:ext uri="{FF2B5EF4-FFF2-40B4-BE49-F238E27FC236}">
                <a16:creationId xmlns:a16="http://schemas.microsoft.com/office/drawing/2014/main" id="{885F245C-5114-486E-AFB6-04234D2DD725}"/>
              </a:ext>
            </a:extLst>
          </p:cNvPr>
          <p:cNvSpPr>
            <a:spLocks noGrp="1"/>
          </p:cNvSpPr>
          <p:nvPr>
            <p:ph idx="1"/>
          </p:nvPr>
        </p:nvSpPr>
        <p:spPr/>
        <p:txBody>
          <a:bodyPr>
            <a:normAutofit lnSpcReduction="10000"/>
          </a:bodyPr>
          <a:lstStyle/>
          <a:p>
            <a:pPr marL="0" indent="0">
              <a:buNone/>
            </a:pPr>
            <a:r>
              <a:rPr lang="en-US" sz="2800" dirty="0" err="1"/>
              <a:t>DoWhy</a:t>
            </a:r>
            <a:r>
              <a:rPr lang="en-US" sz="2800" dirty="0"/>
              <a:t> makes assumptions front-and-center of any analysis</a:t>
            </a:r>
          </a:p>
          <a:p>
            <a:r>
              <a:rPr lang="en-US" dirty="0"/>
              <a:t>Transparent declaration of assumptions</a:t>
            </a:r>
          </a:p>
          <a:p>
            <a:r>
              <a:rPr lang="en-US" dirty="0"/>
              <a:t>Evaluation of those assumptions, to the extent possible</a:t>
            </a:r>
          </a:p>
          <a:p>
            <a:endParaRPr lang="en-US" dirty="0"/>
          </a:p>
          <a:p>
            <a:pPr marL="0" indent="0">
              <a:buNone/>
            </a:pPr>
            <a:r>
              <a:rPr lang="en-US" dirty="0">
                <a:hlinkClick r:id="rId2"/>
              </a:rPr>
              <a:t>Most popular</a:t>
            </a:r>
            <a:r>
              <a:rPr lang="en-US" dirty="0"/>
              <a:t> causal library on GitHub (&gt; 2M downloads, 800+ forks)</a:t>
            </a:r>
          </a:p>
          <a:p>
            <a:pPr lvl="1"/>
            <a:r>
              <a:rPr lang="en-US" dirty="0"/>
              <a:t>Taught in third-party tutorials and courses: </a:t>
            </a:r>
            <a:r>
              <a:rPr lang="en-US" dirty="0">
                <a:hlinkClick r:id="rId3"/>
              </a:rPr>
              <a:t>O’Reilly</a:t>
            </a:r>
            <a:r>
              <a:rPr lang="en-US" dirty="0"/>
              <a:t>, </a:t>
            </a:r>
            <a:r>
              <a:rPr lang="en-US" dirty="0" err="1">
                <a:hlinkClick r:id="rId4"/>
              </a:rPr>
              <a:t>PyData</a:t>
            </a:r>
            <a:r>
              <a:rPr lang="en-US" dirty="0"/>
              <a:t>, </a:t>
            </a:r>
            <a:r>
              <a:rPr lang="en-US" dirty="0">
                <a:hlinkClick r:id="rId5"/>
              </a:rPr>
              <a:t>Northeastern</a:t>
            </a:r>
            <a:r>
              <a:rPr lang="en-US" dirty="0"/>
              <a:t>, …</a:t>
            </a:r>
          </a:p>
          <a:p>
            <a:r>
              <a:rPr lang="en-US" dirty="0"/>
              <a:t>Open-source community: 60 contributors</a:t>
            </a:r>
          </a:p>
          <a:p>
            <a:pPr lvl="1"/>
            <a:r>
              <a:rPr lang="en-US" dirty="0"/>
              <a:t>Including major contributions: </a:t>
            </a:r>
            <a:r>
              <a:rPr lang="en-US" i="1" dirty="0"/>
              <a:t>Pandas </a:t>
            </a:r>
            <a:r>
              <a:rPr lang="en-US" i="1" dirty="0" err="1"/>
              <a:t>dataframe</a:t>
            </a:r>
            <a:r>
              <a:rPr lang="en-US" i="1" dirty="0"/>
              <a:t> extension</a:t>
            </a:r>
            <a:endParaRPr lang="en-US" dirty="0"/>
          </a:p>
          <a:p>
            <a:endParaRPr lang="en-US" dirty="0"/>
          </a:p>
        </p:txBody>
      </p:sp>
      <p:sp>
        <p:nvSpPr>
          <p:cNvPr id="4" name="Rectangle 3">
            <a:extLst>
              <a:ext uri="{FF2B5EF4-FFF2-40B4-BE49-F238E27FC236}">
                <a16:creationId xmlns:a16="http://schemas.microsoft.com/office/drawing/2014/main" id="{DAA7E4E9-272A-4750-8801-E9D7B3D38486}"/>
              </a:ext>
            </a:extLst>
          </p:cNvPr>
          <p:cNvSpPr/>
          <p:nvPr/>
        </p:nvSpPr>
        <p:spPr>
          <a:xfrm>
            <a:off x="732366" y="6042601"/>
            <a:ext cx="10439400" cy="7728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Goal: An end-to-end platform for doing causal inference</a:t>
            </a:r>
          </a:p>
        </p:txBody>
      </p:sp>
    </p:spTree>
    <p:extLst>
      <p:ext uri="{BB962C8B-B14F-4D97-AF65-F5344CB8AC3E}">
        <p14:creationId xmlns:p14="http://schemas.microsoft.com/office/powerpoint/2010/main" val="33579067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E90D3C-78FD-4509-9C29-8F11AB1F893A}"/>
              </a:ext>
            </a:extLst>
          </p:cNvPr>
          <p:cNvSpPr>
            <a:spLocks noGrp="1"/>
          </p:cNvSpPr>
          <p:nvPr>
            <p:ph type="title"/>
          </p:nvPr>
        </p:nvSpPr>
        <p:spPr/>
        <p:txBody>
          <a:bodyPr/>
          <a:lstStyle/>
          <a:p>
            <a:r>
              <a:rPr lang="en-US" dirty="0" err="1"/>
              <a:t>DoWhy</a:t>
            </a:r>
            <a:r>
              <a:rPr lang="en-US" dirty="0"/>
              <a:t> provides a general API for the four steps of causal inference</a:t>
            </a:r>
          </a:p>
        </p:txBody>
      </p:sp>
      <p:sp>
        <p:nvSpPr>
          <p:cNvPr id="3" name="Content Placeholder 2">
            <a:extLst>
              <a:ext uri="{FF2B5EF4-FFF2-40B4-BE49-F238E27FC236}">
                <a16:creationId xmlns:a16="http://schemas.microsoft.com/office/drawing/2014/main" id="{C658599B-B3E7-4D7D-833A-5333DA0C030A}"/>
              </a:ext>
            </a:extLst>
          </p:cNvPr>
          <p:cNvSpPr>
            <a:spLocks noGrp="1"/>
          </p:cNvSpPr>
          <p:nvPr>
            <p:ph idx="1"/>
          </p:nvPr>
        </p:nvSpPr>
        <p:spPr/>
        <p:txBody>
          <a:bodyPr>
            <a:normAutofit/>
          </a:bodyPr>
          <a:lstStyle/>
          <a:p>
            <a:pPr marL="514350" indent="-514350">
              <a:buFont typeface="+mj-lt"/>
              <a:buAutoNum type="arabicPeriod"/>
            </a:pPr>
            <a:r>
              <a:rPr lang="en-US" sz="3200" b="1" dirty="0"/>
              <a:t>Modeling: </a:t>
            </a:r>
            <a:r>
              <a:rPr lang="en-US" sz="3200" dirty="0"/>
              <a:t>Create a causal graph to encode assumptions.</a:t>
            </a:r>
          </a:p>
          <a:p>
            <a:pPr marL="514350" indent="-514350">
              <a:buFont typeface="+mj-lt"/>
              <a:buAutoNum type="arabicPeriod"/>
            </a:pPr>
            <a:endParaRPr lang="en-US" sz="1000" dirty="0"/>
          </a:p>
          <a:p>
            <a:pPr marL="514350" indent="-514350">
              <a:buFont typeface="+mj-lt"/>
              <a:buAutoNum type="arabicPeriod"/>
            </a:pPr>
            <a:r>
              <a:rPr lang="en-US" sz="3200" b="1" dirty="0"/>
              <a:t>Identification:</a:t>
            </a:r>
            <a:r>
              <a:rPr lang="en-US" sz="3200" dirty="0"/>
              <a:t> Formulate what to estimate.</a:t>
            </a:r>
          </a:p>
          <a:p>
            <a:pPr marL="514350" indent="-514350">
              <a:buFont typeface="+mj-lt"/>
              <a:buAutoNum type="arabicPeriod"/>
            </a:pPr>
            <a:endParaRPr lang="en-US" sz="1000" dirty="0"/>
          </a:p>
          <a:p>
            <a:pPr marL="514350" indent="-514350">
              <a:buFont typeface="+mj-lt"/>
              <a:buAutoNum type="arabicPeriod"/>
            </a:pPr>
            <a:r>
              <a:rPr lang="en-US" sz="3200" b="1" dirty="0"/>
              <a:t>Estimation:</a:t>
            </a:r>
            <a:r>
              <a:rPr lang="en-US" sz="3200" dirty="0"/>
              <a:t> Compute the estimate.</a:t>
            </a:r>
          </a:p>
          <a:p>
            <a:pPr marL="514350" indent="-514350">
              <a:buFont typeface="+mj-lt"/>
              <a:buAutoNum type="arabicPeriod"/>
            </a:pPr>
            <a:endParaRPr lang="en-US" sz="1000" dirty="0"/>
          </a:p>
          <a:p>
            <a:pPr marL="514350" indent="-514350">
              <a:buFont typeface="+mj-lt"/>
              <a:buAutoNum type="arabicPeriod"/>
            </a:pPr>
            <a:r>
              <a:rPr lang="en-US" sz="3200" b="1" dirty="0">
                <a:solidFill>
                  <a:schemeClr val="accent2"/>
                </a:solidFill>
              </a:rPr>
              <a:t>Refutation:</a:t>
            </a:r>
            <a:r>
              <a:rPr lang="en-US" sz="3200" dirty="0">
                <a:solidFill>
                  <a:schemeClr val="accent2"/>
                </a:solidFill>
              </a:rPr>
              <a:t> </a:t>
            </a:r>
            <a:r>
              <a:rPr lang="en-US" sz="3200" dirty="0"/>
              <a:t>Validate the assumptions.</a:t>
            </a:r>
          </a:p>
        </p:txBody>
      </p:sp>
      <p:sp>
        <p:nvSpPr>
          <p:cNvPr id="5" name="Rectangle 4">
            <a:extLst>
              <a:ext uri="{FF2B5EF4-FFF2-40B4-BE49-F238E27FC236}">
                <a16:creationId xmlns:a16="http://schemas.microsoft.com/office/drawing/2014/main" id="{E72F6CD6-D340-4E5F-A618-C738F82BCC7B}"/>
              </a:ext>
            </a:extLst>
          </p:cNvPr>
          <p:cNvSpPr/>
          <p:nvPr/>
        </p:nvSpPr>
        <p:spPr>
          <a:xfrm>
            <a:off x="230554" y="5335814"/>
            <a:ext cx="11449538" cy="7728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We’ll discuss the four steps and show a code example using </a:t>
            </a:r>
            <a:r>
              <a:rPr lang="en-US" sz="3200" dirty="0" err="1"/>
              <a:t>DoWhy</a:t>
            </a:r>
            <a:r>
              <a:rPr lang="en-US" sz="3200" dirty="0"/>
              <a:t>.</a:t>
            </a:r>
          </a:p>
        </p:txBody>
      </p:sp>
    </p:spTree>
    <p:extLst>
      <p:ext uri="{BB962C8B-B14F-4D97-AF65-F5344CB8AC3E}">
        <p14:creationId xmlns:p14="http://schemas.microsoft.com/office/powerpoint/2010/main" val="5363891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Metadata/LabelInfo.xml><?xml version="1.0" encoding="utf-8"?>
<clbl:labelList xmlns:clbl="http://schemas.microsoft.com/office/2020/mipLabelMetadata">
  <clbl:label id="{87ba5c36-b7cf-4793-bbc2-bd5b3a9f95ca}" enabled="1" method="Privilege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otalTime>330</TotalTime>
  <Words>2496</Words>
  <Application>Microsoft Office PowerPoint</Application>
  <PresentationFormat>Widescreen</PresentationFormat>
  <Paragraphs>369</Paragraphs>
  <Slides>54</Slides>
  <Notes>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54</vt:i4>
      </vt:variant>
    </vt:vector>
  </HeadingPairs>
  <TitlesOfParts>
    <vt:vector size="62" baseType="lpstr">
      <vt:lpstr>-apple-system</vt:lpstr>
      <vt:lpstr>Aptos</vt:lpstr>
      <vt:lpstr>Aptos Display</vt:lpstr>
      <vt:lpstr>Arial</vt:lpstr>
      <vt:lpstr>Cambria Math</vt:lpstr>
      <vt:lpstr>Segoe UI Light</vt:lpstr>
      <vt:lpstr>Segoe UI Semilight</vt:lpstr>
      <vt:lpstr>Office Theme</vt:lpstr>
      <vt:lpstr>Causal machine learning in practice</vt:lpstr>
      <vt:lpstr>Two session series on Causal ML</vt:lpstr>
      <vt:lpstr>Session goals: Causal ML in practice</vt:lpstr>
      <vt:lpstr>Outline</vt:lpstr>
      <vt:lpstr>Section 1: The 4 Key Steps of     Causal Inference</vt:lpstr>
      <vt:lpstr>Two Fundamental Challenges for Causal Inference</vt:lpstr>
      <vt:lpstr>The four key steps of causal inference to highlight the importance of assumptions</vt:lpstr>
      <vt:lpstr>To implement these 4 steps, we built DoWhy, an open-source library for causal inference</vt:lpstr>
      <vt:lpstr>DoWhy provides a general API for the four steps of causal inference</vt:lpstr>
      <vt:lpstr>PowerPoint Presentation</vt:lpstr>
      <vt:lpstr>PowerPoint Presentation</vt:lpstr>
      <vt:lpstr>Section 2: Case studies using DoWhy/PyWhy</vt:lpstr>
      <vt:lpstr>Case Study 1: Estimating the effect of a customer loyalty rewards program</vt:lpstr>
      <vt:lpstr>Step 1: Modeling. Create causal graph to encode assumptions. </vt:lpstr>
      <vt:lpstr>Step 2: Identification. Formulate what to estimate</vt:lpstr>
      <vt:lpstr>Step 3: Estimation. Compute the estimate</vt:lpstr>
      <vt:lpstr>Step 4: Refutation. Validate the assumptions</vt:lpstr>
      <vt:lpstr>Best practice: Do refutation/robustness tests for as many assumptions as possible</vt:lpstr>
      <vt:lpstr>Example 1: Conditional Independence Refuter</vt:lpstr>
      <vt:lpstr>Example 2: Placebo Treatment (“A/A”) Refuter </vt:lpstr>
      <vt:lpstr>Example 3: Add Unobserved Confounder to check sensitivity of an estimate</vt:lpstr>
      <vt:lpstr>Step 4: Refutation. Validate the assumptions</vt:lpstr>
      <vt:lpstr>Case study 2: Finding the root cause of elevated latency in a microservice architecture</vt:lpstr>
      <vt:lpstr>Why does the latency of website increase by 2 seconds?</vt:lpstr>
      <vt:lpstr>Step 1: Building the causal graph</vt:lpstr>
      <vt:lpstr>Step 2: Identifying the estimate</vt:lpstr>
      <vt:lpstr>Step 3: Estimating the counterfactual + attribution</vt:lpstr>
      <vt:lpstr>PowerPoint Presentation</vt:lpstr>
      <vt:lpstr>Case study 3: Classifying images under spurious correlation</vt:lpstr>
      <vt:lpstr>Step 1: Model the causal graph</vt:lpstr>
      <vt:lpstr>Step 2: Identify the causal predictor</vt:lpstr>
      <vt:lpstr>Step 3: Fit the causal predictor</vt:lpstr>
      <vt:lpstr>Section 3: The promise of  large language models (LLMs) for causality</vt:lpstr>
      <vt:lpstr>Domain knowledge is critical to correct causal analysis</vt:lpstr>
      <vt:lpstr>Causal discovery: Two common tasks</vt:lpstr>
      <vt:lpstr>Pairwise discovery</vt:lpstr>
      <vt:lpstr>Full graph discovery</vt:lpstr>
      <vt:lpstr>Now let’s look at how LLMs may help</vt:lpstr>
      <vt:lpstr>Pairwise discovery: Tübingen Benchmark</vt:lpstr>
      <vt:lpstr>Applying LLMs to pairwise causal discovery</vt:lpstr>
      <vt:lpstr>PowerPoint Presentation</vt:lpstr>
      <vt:lpstr>Results: GPT-4 obtains 96% accuracy, 13 points higher than previous SoTA </vt:lpstr>
      <vt:lpstr>Still LLMs need specific instructions</vt:lpstr>
      <vt:lpstr>Similar results on a neuropathic pain dataset</vt:lpstr>
      <vt:lpstr>Example: “Incorrect”, but plausible LLM answer</vt:lpstr>
      <vt:lpstr>Full graph discovery: Neuropathic pain dataset</vt:lpstr>
      <vt:lpstr>Prompt matters! With an improved prompt, we obtain 3x better accuracy in graph discovery</vt:lpstr>
      <vt:lpstr>On an atmospheric science dataset, LLMs obtain higher accuracy than recent deep learning algorithms</vt:lpstr>
      <vt:lpstr>Construct Validity: Is Benchmark Memorized?</vt:lpstr>
      <vt:lpstr>Construct Validity: What are we Measuring?</vt:lpstr>
      <vt:lpstr>Takeaways from the causal discovery section</vt:lpstr>
      <vt:lpstr>Conclusion</vt:lpstr>
      <vt:lpstr>Causal ML extras: What we did not cover</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Causal machine learning in practice</dc:title>
  <dc:creator>Amit Sharma</dc:creator>
  <cp:lastModifiedBy>Amit Sharma</cp:lastModifiedBy>
  <cp:revision>18</cp:revision>
  <dcterms:created xsi:type="dcterms:W3CDTF">2023-08-02T13:14:02Z</dcterms:created>
  <dcterms:modified xsi:type="dcterms:W3CDTF">2023-08-03T01:31:46Z</dcterms:modified>
</cp:coreProperties>
</file>